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5D5D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5D5D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508" y="6290841"/>
            <a:ext cx="1265369" cy="2863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5D5D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5D5D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775" y="402843"/>
            <a:ext cx="10527030" cy="1312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5D5D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320526" y="6412309"/>
            <a:ext cx="318134" cy="254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1058799"/>
            <a:ext cx="7790815" cy="1123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80"/>
              <a:t>Organigrama</a:t>
            </a:r>
            <a:r>
              <a:rPr dirty="0" spc="-575"/>
              <a:t> </a:t>
            </a:r>
            <a:r>
              <a:rPr dirty="0" spc="-125"/>
              <a:t>enero</a:t>
            </a:r>
            <a:r>
              <a:rPr dirty="0" spc="-540"/>
              <a:t> </a:t>
            </a:r>
            <a:r>
              <a:rPr dirty="0" spc="-375"/>
              <a:t>2024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  <a:latin typeface="Consolas"/>
                <a:cs typeface="Consolas"/>
              </a:rPr>
              <a:t>Organization</a:t>
            </a:r>
            <a:r>
              <a:rPr dirty="0" spc="-10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dirty="0">
                <a:solidFill>
                  <a:srgbClr val="000000"/>
                </a:solidFill>
                <a:latin typeface="Consolas"/>
                <a:cs typeface="Consolas"/>
              </a:rPr>
              <a:t>chart</a:t>
            </a:r>
            <a:r>
              <a:rPr dirty="0" spc="-85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dirty="0">
                <a:solidFill>
                  <a:srgbClr val="000000"/>
                </a:solidFill>
                <a:latin typeface="Consolas"/>
                <a:cs typeface="Consolas"/>
              </a:rPr>
              <a:t>january</a:t>
            </a:r>
            <a:r>
              <a:rPr dirty="0" spc="-155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dirty="0" spc="-20">
                <a:solidFill>
                  <a:srgbClr val="000000"/>
                </a:solidFill>
                <a:latin typeface="Consolas"/>
                <a:cs typeface="Consolas"/>
              </a:rPr>
              <a:t>2024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684" y="6290841"/>
            <a:ext cx="1265369" cy="2863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4925" y="2371725"/>
            <a:ext cx="6086475" cy="4048125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114425" y="2173351"/>
            <a:ext cx="8486775" cy="1898650"/>
            <a:chOff x="1114425" y="2173351"/>
            <a:chExt cx="8486775" cy="1898650"/>
          </a:xfrm>
        </p:grpSpPr>
        <p:sp>
          <p:nvSpPr>
            <p:cNvPr id="3" name="object 3" descr=""/>
            <p:cNvSpPr/>
            <p:nvPr/>
          </p:nvSpPr>
          <p:spPr>
            <a:xfrm>
              <a:off x="4910201" y="2176526"/>
              <a:ext cx="1932939" cy="1790700"/>
            </a:xfrm>
            <a:custGeom>
              <a:avLst/>
              <a:gdLst/>
              <a:ahLst/>
              <a:cxnLst/>
              <a:rect l="l" t="t" r="r" b="b"/>
              <a:pathLst>
                <a:path w="1932940" h="1790700">
                  <a:moveTo>
                    <a:pt x="0" y="352425"/>
                  </a:moveTo>
                  <a:lnTo>
                    <a:pt x="1932431" y="352425"/>
                  </a:lnTo>
                </a:path>
                <a:path w="1932940" h="1790700">
                  <a:moveTo>
                    <a:pt x="1076325" y="0"/>
                  </a:moveTo>
                  <a:lnTo>
                    <a:pt x="1076325" y="1790573"/>
                  </a:lnTo>
                </a:path>
                <a:path w="1932940" h="1790700">
                  <a:moveTo>
                    <a:pt x="0" y="1143000"/>
                  </a:moveTo>
                  <a:lnTo>
                    <a:pt x="980439" y="114300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76925" y="2438400"/>
              <a:ext cx="209550" cy="200025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86450" y="3228975"/>
              <a:ext cx="209550" cy="20955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7400" y="3828986"/>
              <a:ext cx="252412" cy="242887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249362" y="3954398"/>
              <a:ext cx="8221980" cy="34925"/>
            </a:xfrm>
            <a:custGeom>
              <a:avLst/>
              <a:gdLst/>
              <a:ahLst/>
              <a:cxnLst/>
              <a:rect l="l" t="t" r="r" b="b"/>
              <a:pathLst>
                <a:path w="8221980" h="34925">
                  <a:moveTo>
                    <a:pt x="8221662" y="8001"/>
                  </a:moveTo>
                  <a:lnTo>
                    <a:pt x="8217979" y="8001"/>
                  </a:lnTo>
                  <a:lnTo>
                    <a:pt x="8217979" y="381"/>
                  </a:lnTo>
                  <a:lnTo>
                    <a:pt x="8204136" y="381"/>
                  </a:lnTo>
                  <a:lnTo>
                    <a:pt x="8204136" y="11684"/>
                  </a:lnTo>
                  <a:lnTo>
                    <a:pt x="8204136" y="23368"/>
                  </a:lnTo>
                  <a:lnTo>
                    <a:pt x="17462" y="23368"/>
                  </a:lnTo>
                  <a:lnTo>
                    <a:pt x="17462" y="11684"/>
                  </a:lnTo>
                  <a:lnTo>
                    <a:pt x="8204136" y="11684"/>
                  </a:lnTo>
                  <a:lnTo>
                    <a:pt x="8204136" y="381"/>
                  </a:lnTo>
                  <a:lnTo>
                    <a:pt x="8204136" y="0"/>
                  </a:lnTo>
                  <a:lnTo>
                    <a:pt x="17462" y="0"/>
                  </a:lnTo>
                  <a:lnTo>
                    <a:pt x="17462" y="381"/>
                  </a:lnTo>
                  <a:lnTo>
                    <a:pt x="3657" y="381"/>
                  </a:lnTo>
                  <a:lnTo>
                    <a:pt x="3657" y="8001"/>
                  </a:lnTo>
                  <a:lnTo>
                    <a:pt x="0" y="8001"/>
                  </a:lnTo>
                  <a:lnTo>
                    <a:pt x="0" y="27051"/>
                  </a:lnTo>
                  <a:lnTo>
                    <a:pt x="3708" y="27051"/>
                  </a:lnTo>
                  <a:lnTo>
                    <a:pt x="3708" y="34671"/>
                  </a:lnTo>
                  <a:lnTo>
                    <a:pt x="17462" y="34671"/>
                  </a:lnTo>
                  <a:lnTo>
                    <a:pt x="17462" y="34925"/>
                  </a:lnTo>
                  <a:lnTo>
                    <a:pt x="8204136" y="34925"/>
                  </a:lnTo>
                  <a:lnTo>
                    <a:pt x="8204136" y="34671"/>
                  </a:lnTo>
                  <a:lnTo>
                    <a:pt x="8217916" y="34671"/>
                  </a:lnTo>
                  <a:lnTo>
                    <a:pt x="8217916" y="27051"/>
                  </a:lnTo>
                  <a:lnTo>
                    <a:pt x="8221662" y="27051"/>
                  </a:lnTo>
                  <a:lnTo>
                    <a:pt x="8221662" y="8001"/>
                  </a:lnTo>
                  <a:close/>
                </a:path>
              </a:pathLst>
            </a:custGeom>
            <a:solidFill>
              <a:srgbClr val="C5B8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4425" y="3857625"/>
              <a:ext cx="209550" cy="20002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91650" y="3838575"/>
              <a:ext cx="209550" cy="200025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4727321" y="1568767"/>
            <a:ext cx="1718945" cy="6064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Ana</a:t>
            </a:r>
            <a:r>
              <a:rPr dirty="0" sz="1550" spc="8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Magalló</a:t>
            </a:r>
            <a:r>
              <a:rPr dirty="0" sz="1550" spc="9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Medina</a:t>
            </a:r>
            <a:endParaRPr sz="1550">
              <a:latin typeface="Calibri"/>
              <a:cs typeface="Calibri"/>
            </a:endParaRPr>
          </a:p>
          <a:p>
            <a:pPr marL="12700" marR="424180">
              <a:lnSpc>
                <a:spcPct val="101099"/>
              </a:lnSpc>
              <a:spcBef>
                <a:spcPts val="10"/>
              </a:spcBef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 Asistenciales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Assistance</a:t>
            </a:r>
            <a:r>
              <a:rPr dirty="0" sz="1100" spc="1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7608" y="6290841"/>
            <a:ext cx="1265369" cy="286397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43989" y="402843"/>
            <a:ext cx="8908415" cy="11188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4300"/>
              </a:lnSpc>
              <a:spcBef>
                <a:spcPts val="105"/>
              </a:spcBef>
            </a:pPr>
            <a:r>
              <a:rPr dirty="0" spc="-140"/>
              <a:t>Producción</a:t>
            </a:r>
            <a:r>
              <a:rPr dirty="0" spc="-484"/>
              <a:t> </a:t>
            </a:r>
            <a:r>
              <a:rPr dirty="0" spc="-150"/>
              <a:t>y</a:t>
            </a:r>
            <a:r>
              <a:rPr dirty="0" spc="-509"/>
              <a:t> </a:t>
            </a:r>
            <a:r>
              <a:rPr dirty="0" spc="-130"/>
              <a:t>Ventas</a:t>
            </a:r>
            <a:r>
              <a:rPr dirty="0" spc="-565"/>
              <a:t> </a:t>
            </a:r>
            <a:r>
              <a:rPr dirty="0" spc="-50"/>
              <a:t>Servicios</a:t>
            </a:r>
            <a:r>
              <a:rPr dirty="0" spc="-484"/>
              <a:t> </a:t>
            </a:r>
            <a:r>
              <a:rPr dirty="0" spc="-40"/>
              <a:t>Asistenciales</a:t>
            </a:r>
          </a:p>
          <a:p>
            <a:pPr marL="12700">
              <a:lnSpc>
                <a:spcPts val="430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505">
                <a:solidFill>
                  <a:srgbClr val="7E7E7E"/>
                </a:solidFill>
              </a:rPr>
              <a:t> </a:t>
            </a:r>
            <a:r>
              <a:rPr dirty="0" spc="-150">
                <a:solidFill>
                  <a:srgbClr val="7E7E7E"/>
                </a:solidFill>
              </a:rPr>
              <a:t>Production</a:t>
            </a:r>
            <a:r>
              <a:rPr dirty="0" spc="-475">
                <a:solidFill>
                  <a:srgbClr val="7E7E7E"/>
                </a:solidFill>
              </a:rPr>
              <a:t> </a:t>
            </a:r>
            <a:r>
              <a:rPr dirty="0" spc="-210">
                <a:solidFill>
                  <a:srgbClr val="7E7E7E"/>
                </a:solidFill>
              </a:rPr>
              <a:t>and</a:t>
            </a:r>
            <a:r>
              <a:rPr dirty="0" spc="-56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Sale</a:t>
            </a:r>
            <a:r>
              <a:rPr dirty="0" spc="-525">
                <a:solidFill>
                  <a:srgbClr val="7E7E7E"/>
                </a:solidFill>
              </a:rPr>
              <a:t> </a:t>
            </a:r>
            <a:r>
              <a:rPr dirty="0" spc="-245">
                <a:solidFill>
                  <a:srgbClr val="7E7E7E"/>
                </a:solidFill>
              </a:rPr>
              <a:t>of</a:t>
            </a:r>
            <a:r>
              <a:rPr dirty="0" spc="-500">
                <a:solidFill>
                  <a:srgbClr val="7E7E7E"/>
                </a:solidFill>
              </a:rPr>
              <a:t> </a:t>
            </a:r>
            <a:r>
              <a:rPr dirty="0" spc="-95">
                <a:solidFill>
                  <a:srgbClr val="7E7E7E"/>
                </a:solidFill>
              </a:rPr>
              <a:t>Assistance</a:t>
            </a:r>
            <a:r>
              <a:rPr dirty="0" spc="-53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3250183" y="2132652"/>
            <a:ext cx="1254760" cy="61277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360"/>
              </a:spcBef>
            </a:pPr>
            <a:r>
              <a:rPr dirty="0" sz="1400">
                <a:latin typeface="Calibri"/>
                <a:cs typeface="Calibri"/>
              </a:rPr>
              <a:t>Ana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Magalló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30"/>
              </a:lnSpc>
              <a:spcBef>
                <a:spcPts val="215"/>
              </a:spcBef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Servicio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Psicología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3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Psychology</a:t>
            </a:r>
            <a:r>
              <a:rPr dirty="0" sz="1100" spc="1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14370" y="3048380"/>
            <a:ext cx="1414145" cy="5353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225">
              <a:lnSpc>
                <a:spcPts val="157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Mª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José</a:t>
            </a:r>
            <a:r>
              <a:rPr dirty="0" sz="1400" spc="-1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Fernández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150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Apoyo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Social</a:t>
            </a:r>
            <a:endParaRPr sz="1100">
              <a:latin typeface="Calibri"/>
              <a:cs typeface="Calibri"/>
            </a:endParaRPr>
          </a:p>
          <a:p>
            <a:pPr marL="13335">
              <a:lnSpc>
                <a:spcPts val="126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Social</a:t>
            </a:r>
            <a:r>
              <a:rPr dirty="0" sz="11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Support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113016" y="2180526"/>
            <a:ext cx="1280160" cy="5473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0955">
              <a:lnSpc>
                <a:spcPts val="167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Katy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los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Reyes</a:t>
            </a:r>
            <a:endParaRPr sz="1400">
              <a:latin typeface="Calibri"/>
              <a:cs typeface="Calibri"/>
            </a:endParaRPr>
          </a:p>
          <a:p>
            <a:pPr marL="26670" marR="334645" indent="-14604">
              <a:lnSpc>
                <a:spcPts val="1090"/>
              </a:lnSpc>
              <a:spcBef>
                <a:spcPts val="220"/>
              </a:spcBef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Servicio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 Médico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Medical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0" y="104775"/>
            <a:ext cx="9525" cy="247650"/>
          </a:xfrm>
          <a:custGeom>
            <a:avLst/>
            <a:gdLst/>
            <a:ahLst/>
            <a:cxnLst/>
            <a:rect l="l" t="t" r="r" b="b"/>
            <a:pathLst>
              <a:path w="9525" h="247650">
                <a:moveTo>
                  <a:pt x="9525" y="0"/>
                </a:moveTo>
                <a:lnTo>
                  <a:pt x="0" y="0"/>
                </a:lnTo>
                <a:lnTo>
                  <a:pt x="0" y="247650"/>
                </a:lnTo>
                <a:lnTo>
                  <a:pt x="9525" y="247650"/>
                </a:lnTo>
                <a:lnTo>
                  <a:pt x="9525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497840" y="4107878"/>
            <a:ext cx="3289300" cy="11252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44450">
              <a:lnSpc>
                <a:spcPts val="167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Sergio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Gallardo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García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Angélica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Rey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Yubero</a:t>
            </a:r>
            <a:endParaRPr sz="1400">
              <a:latin typeface="Calibri"/>
              <a:cs typeface="Calibri"/>
            </a:endParaRPr>
          </a:p>
          <a:p>
            <a:pPr marL="44450">
              <a:lnSpc>
                <a:spcPts val="1290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Residencia</a:t>
            </a:r>
            <a:r>
              <a:rPr dirty="0" sz="1100" spc="-6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Centro</a:t>
            </a:r>
            <a:r>
              <a:rPr dirty="0" sz="1100" spc="-3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Ocupacional</a:t>
            </a:r>
            <a:r>
              <a:rPr dirty="0" sz="1100" spc="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-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RESCO</a:t>
            </a:r>
            <a:endParaRPr sz="1100">
              <a:latin typeface="Calibri"/>
              <a:cs typeface="Calibri"/>
            </a:endParaRPr>
          </a:p>
          <a:p>
            <a:pPr marL="44450">
              <a:lnSpc>
                <a:spcPts val="130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Residence</a:t>
            </a:r>
            <a:r>
              <a:rPr dirty="0" sz="1100" spc="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with</a:t>
            </a:r>
            <a:r>
              <a:rPr dirty="0" sz="11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Occupational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Center</a:t>
            </a:r>
            <a:r>
              <a:rPr dirty="0" sz="11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-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RESOC</a:t>
            </a:r>
            <a:endParaRPr sz="1100">
              <a:latin typeface="Calibri"/>
              <a:cs typeface="Calibri"/>
            </a:endParaRPr>
          </a:p>
          <a:p>
            <a:pPr marL="22860">
              <a:lnSpc>
                <a:spcPts val="1605"/>
              </a:lnSpc>
              <a:spcBef>
                <a:spcPts val="259"/>
              </a:spcBef>
            </a:pPr>
            <a:r>
              <a:rPr dirty="0" sz="1400">
                <a:latin typeface="Calibri"/>
                <a:cs typeface="Calibri"/>
              </a:rPr>
              <a:t>Rosa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Ollero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Ruiz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1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Residencia</a:t>
            </a:r>
            <a:r>
              <a:rPr dirty="0" sz="1100" spc="-9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</a:t>
            </a:r>
            <a:r>
              <a:rPr dirty="0" sz="1100" spc="-6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Centro</a:t>
            </a:r>
            <a:r>
              <a:rPr dirty="0" sz="1100" spc="-6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Día</a:t>
            </a:r>
            <a:r>
              <a:rPr dirty="0" sz="1100" spc="3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-</a:t>
            </a:r>
            <a:r>
              <a:rPr dirty="0" sz="1100" spc="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RESCD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9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Residence</a:t>
            </a:r>
            <a:r>
              <a:rPr dirty="0" sz="1100" spc="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with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Day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Center</a:t>
            </a:r>
            <a:r>
              <a:rPr dirty="0" sz="11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-</a:t>
            </a:r>
            <a:r>
              <a:rPr dirty="0" sz="11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RESDC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7840" y="5298122"/>
            <a:ext cx="2179320" cy="5003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614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Alfonso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Núñez-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García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Calvillo</a:t>
            </a:r>
            <a:endParaRPr sz="1400">
              <a:latin typeface="Calibri"/>
              <a:cs typeface="Calibri"/>
            </a:endParaRPr>
          </a:p>
          <a:p>
            <a:pPr marL="12700" marR="370840">
              <a:lnSpc>
                <a:spcPct val="63400"/>
              </a:lnSpc>
              <a:spcBef>
                <a:spcPts val="420"/>
              </a:spcBef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Residencia</a:t>
            </a:r>
            <a:r>
              <a:rPr dirty="0" sz="1100" spc="-1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Mayores</a:t>
            </a:r>
            <a:r>
              <a:rPr dirty="0" sz="1100" spc="-8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45</a:t>
            </a:r>
            <a:r>
              <a:rPr dirty="0" sz="1100" spc="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años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Residence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Over</a:t>
            </a:r>
            <a:r>
              <a:rPr dirty="0" sz="1100" spc="-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7E7E7E"/>
                </a:solidFill>
                <a:latin typeface="Calibri"/>
                <a:cs typeface="Calibri"/>
              </a:rPr>
              <a:t>45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years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840351" y="4103370"/>
            <a:ext cx="1838325" cy="5568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5240">
              <a:lnSpc>
                <a:spcPts val="1625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Cristina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Sánchez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Moreno</a:t>
            </a:r>
            <a:endParaRPr sz="1400">
              <a:latin typeface="Calibri"/>
              <a:cs typeface="Calibri"/>
            </a:endParaRPr>
          </a:p>
          <a:p>
            <a:pPr marL="12700" marR="673735">
              <a:lnSpc>
                <a:spcPts val="1260"/>
              </a:lnSpc>
              <a:spcBef>
                <a:spcPts val="35"/>
              </a:spcBef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Atención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Temprana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Early</a:t>
            </a:r>
            <a:r>
              <a:rPr dirty="0" sz="11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Attention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634476" y="4062095"/>
            <a:ext cx="1275715" cy="5721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Rubén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Ortiz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León</a:t>
            </a:r>
            <a:endParaRPr sz="1400">
              <a:latin typeface="Calibri"/>
              <a:cs typeface="Calibri"/>
            </a:endParaRPr>
          </a:p>
          <a:p>
            <a:pPr marL="12700" marR="351155">
              <a:lnSpc>
                <a:spcPts val="1270"/>
              </a:lnSpc>
              <a:spcBef>
                <a:spcPts val="8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SIL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Formación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LIS</a:t>
            </a: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Training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6110351" y="3329051"/>
            <a:ext cx="771525" cy="0"/>
          </a:xfrm>
          <a:custGeom>
            <a:avLst/>
            <a:gdLst/>
            <a:ahLst/>
            <a:cxnLst/>
            <a:rect l="l" t="t" r="r" b="b"/>
            <a:pathLst>
              <a:path w="771525" h="0">
                <a:moveTo>
                  <a:pt x="0" y="0"/>
                </a:moveTo>
                <a:lnTo>
                  <a:pt x="771017" y="0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7104380" y="3016186"/>
            <a:ext cx="1473200" cy="570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Javier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Barrón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Ayuso</a:t>
            </a:r>
            <a:endParaRPr sz="1400">
              <a:latin typeface="Calibri"/>
              <a:cs typeface="Calibri"/>
            </a:endParaRPr>
          </a:p>
          <a:p>
            <a:pPr marL="13970" marR="445770" indent="-1905">
              <a:lnSpc>
                <a:spcPts val="1220"/>
              </a:lnSpc>
              <a:spcBef>
                <a:spcPts val="16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Deporte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Ocio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Sport</a:t>
            </a:r>
            <a:r>
              <a:rPr dirty="0" sz="1100" spc="-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Leisure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0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pc="-140"/>
              <a:t>Producción</a:t>
            </a:r>
            <a:r>
              <a:rPr dirty="0" spc="-490"/>
              <a:t> </a:t>
            </a:r>
            <a:r>
              <a:rPr dirty="0" spc="550"/>
              <a:t>-</a:t>
            </a:r>
            <a:r>
              <a:rPr dirty="0" spc="-500"/>
              <a:t> </a:t>
            </a:r>
            <a:r>
              <a:rPr dirty="0" spc="-50"/>
              <a:t>Servicios</a:t>
            </a:r>
            <a:r>
              <a:rPr dirty="0" spc="-480"/>
              <a:t> </a:t>
            </a:r>
            <a:r>
              <a:rPr dirty="0" spc="-215"/>
              <a:t>De</a:t>
            </a:r>
            <a:r>
              <a:rPr dirty="0" spc="-560"/>
              <a:t> </a:t>
            </a:r>
            <a:r>
              <a:rPr dirty="0" spc="-10"/>
              <a:t>Empleo</a:t>
            </a: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505">
                <a:solidFill>
                  <a:srgbClr val="7E7E7E"/>
                </a:solidFill>
              </a:rPr>
              <a:t> </a:t>
            </a:r>
            <a:r>
              <a:rPr dirty="0" spc="-155">
                <a:solidFill>
                  <a:srgbClr val="7E7E7E"/>
                </a:solidFill>
              </a:rPr>
              <a:t>Production</a:t>
            </a:r>
            <a:r>
              <a:rPr dirty="0" spc="-470">
                <a:solidFill>
                  <a:srgbClr val="7E7E7E"/>
                </a:solidFill>
              </a:rPr>
              <a:t> </a:t>
            </a:r>
            <a:r>
              <a:rPr dirty="0" spc="550">
                <a:solidFill>
                  <a:srgbClr val="7E7E7E"/>
                </a:solidFill>
              </a:rPr>
              <a:t>-</a:t>
            </a:r>
            <a:r>
              <a:rPr dirty="0" spc="-490">
                <a:solidFill>
                  <a:srgbClr val="7E7E7E"/>
                </a:solidFill>
              </a:rPr>
              <a:t> </a:t>
            </a:r>
            <a:r>
              <a:rPr dirty="0" spc="-170">
                <a:solidFill>
                  <a:srgbClr val="7E7E7E"/>
                </a:solidFill>
              </a:rPr>
              <a:t>Operational</a:t>
            </a:r>
            <a:r>
              <a:rPr dirty="0" spc="-56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083" y="6290841"/>
            <a:ext cx="1265369" cy="2863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48400" y="2009775"/>
            <a:ext cx="5343525" cy="3590925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214751" y="4843526"/>
            <a:ext cx="5445125" cy="0"/>
          </a:xfrm>
          <a:custGeom>
            <a:avLst/>
            <a:gdLst/>
            <a:ahLst/>
            <a:cxnLst/>
            <a:rect l="l" t="t" r="r" b="b"/>
            <a:pathLst>
              <a:path w="5445125" h="0">
                <a:moveTo>
                  <a:pt x="0" y="0"/>
                </a:moveTo>
                <a:lnTo>
                  <a:pt x="5444998" y="0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90" y="6290841"/>
            <a:ext cx="1257606" cy="28639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5730" rIns="0" bIns="0" rtlCol="0" vert="horz">
            <a:spAutoFit/>
          </a:bodyPr>
          <a:lstStyle/>
          <a:p>
            <a:pPr algn="ctr" marL="760095">
              <a:lnSpc>
                <a:spcPts val="4140"/>
              </a:lnSpc>
              <a:spcBef>
                <a:spcPts val="105"/>
              </a:spcBef>
            </a:pPr>
            <a:r>
              <a:rPr dirty="0" spc="-140"/>
              <a:t>Producción</a:t>
            </a:r>
            <a:r>
              <a:rPr dirty="0" spc="-490"/>
              <a:t> </a:t>
            </a:r>
            <a:r>
              <a:rPr dirty="0" spc="550"/>
              <a:t>-</a:t>
            </a:r>
            <a:r>
              <a:rPr dirty="0" spc="-505"/>
              <a:t> </a:t>
            </a:r>
            <a:r>
              <a:rPr dirty="0" spc="-55"/>
              <a:t>Servicios</a:t>
            </a:r>
            <a:r>
              <a:rPr dirty="0" spc="-495"/>
              <a:t> </a:t>
            </a:r>
            <a:r>
              <a:rPr dirty="0" spc="-210"/>
              <a:t>De</a:t>
            </a:r>
            <a:r>
              <a:rPr dirty="0" spc="-560"/>
              <a:t> </a:t>
            </a:r>
            <a:r>
              <a:rPr dirty="0" spc="-10"/>
              <a:t>Empleo</a:t>
            </a:r>
          </a:p>
          <a:p>
            <a:pPr algn="ctr" marL="687705">
              <a:lnSpc>
                <a:spcPts val="414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525">
                <a:solidFill>
                  <a:srgbClr val="7E7E7E"/>
                </a:solidFill>
              </a:rPr>
              <a:t> </a:t>
            </a:r>
            <a:r>
              <a:rPr dirty="0" spc="-150">
                <a:solidFill>
                  <a:srgbClr val="7E7E7E"/>
                </a:solidFill>
              </a:rPr>
              <a:t>Production</a:t>
            </a:r>
            <a:r>
              <a:rPr dirty="0" spc="-495">
                <a:solidFill>
                  <a:srgbClr val="7E7E7E"/>
                </a:solidFill>
              </a:rPr>
              <a:t> </a:t>
            </a:r>
            <a:r>
              <a:rPr dirty="0" spc="195">
                <a:solidFill>
                  <a:srgbClr val="7E7E7E"/>
                </a:solidFill>
              </a:rPr>
              <a:t>–</a:t>
            </a:r>
            <a:r>
              <a:rPr dirty="0" spc="-480">
                <a:solidFill>
                  <a:srgbClr val="7E7E7E"/>
                </a:solidFill>
              </a:rPr>
              <a:t> </a:t>
            </a:r>
            <a:r>
              <a:rPr dirty="0" spc="-170">
                <a:solidFill>
                  <a:srgbClr val="7E7E7E"/>
                </a:solidFill>
              </a:rPr>
              <a:t>Employment</a:t>
            </a:r>
            <a:r>
              <a:rPr dirty="0" spc="-47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5268976" y="2744851"/>
            <a:ext cx="1615440" cy="2199005"/>
            <a:chOff x="5268976" y="2744851"/>
            <a:chExt cx="1615440" cy="2199005"/>
          </a:xfrm>
        </p:grpSpPr>
        <p:sp>
          <p:nvSpPr>
            <p:cNvPr id="6" name="object 6" descr=""/>
            <p:cNvSpPr/>
            <p:nvPr/>
          </p:nvSpPr>
          <p:spPr>
            <a:xfrm>
              <a:off x="5272151" y="2748026"/>
              <a:ext cx="1609090" cy="2095500"/>
            </a:xfrm>
            <a:custGeom>
              <a:avLst/>
              <a:gdLst/>
              <a:ahLst/>
              <a:cxnLst/>
              <a:rect l="l" t="t" r="r" b="b"/>
              <a:pathLst>
                <a:path w="1609090" h="2095500">
                  <a:moveTo>
                    <a:pt x="28575" y="114300"/>
                  </a:moveTo>
                  <a:lnTo>
                    <a:pt x="1608708" y="114300"/>
                  </a:lnTo>
                </a:path>
                <a:path w="1609090" h="2095500">
                  <a:moveTo>
                    <a:pt x="781050" y="0"/>
                  </a:moveTo>
                  <a:lnTo>
                    <a:pt x="781050" y="2095373"/>
                  </a:lnTo>
                </a:path>
                <a:path w="1609090" h="2095500">
                  <a:moveTo>
                    <a:pt x="0" y="1009650"/>
                  </a:moveTo>
                  <a:lnTo>
                    <a:pt x="1589658" y="100965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2650" y="4743450"/>
              <a:ext cx="200025" cy="20002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3125" y="2762250"/>
              <a:ext cx="200025" cy="20002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34075" y="3581400"/>
              <a:ext cx="209550" cy="257175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2347341" y="5079047"/>
            <a:ext cx="1580515" cy="5975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Ángela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Inoges</a:t>
            </a:r>
            <a:r>
              <a:rPr dirty="0" sz="1550" spc="7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Parra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265"/>
              </a:lnSpc>
              <a:spcBef>
                <a:spcPts val="85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Outsourcing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5"/>
              </a:lnSpc>
            </a:pP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Outsourcing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505445" y="3448963"/>
            <a:ext cx="1227455" cy="5651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150"/>
              </a:spcBef>
            </a:pPr>
            <a:r>
              <a:rPr dirty="0" sz="1200">
                <a:latin typeface="Calibri"/>
                <a:cs typeface="Calibri"/>
              </a:rPr>
              <a:t>Belén</a:t>
            </a:r>
            <a:r>
              <a:rPr dirty="0" sz="1200" spc="-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Lobo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Fuentes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Unidad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Apoyo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Support</a:t>
            </a:r>
            <a:r>
              <a:rPr dirty="0" sz="11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Unit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207253" y="1911667"/>
            <a:ext cx="2218690" cy="5695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755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Mariano</a:t>
            </a:r>
            <a:r>
              <a:rPr dirty="0" sz="1550" spc="155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Pérez-</a:t>
            </a:r>
            <a:r>
              <a:rPr dirty="0" sz="1550">
                <a:latin typeface="Calibri"/>
                <a:cs typeface="Calibri"/>
              </a:rPr>
              <a:t>Jaraiz</a:t>
            </a:r>
            <a:r>
              <a:rPr dirty="0" sz="1550" spc="215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Masa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Producción Servicios</a:t>
            </a:r>
            <a:r>
              <a:rPr dirty="0" sz="1100" spc="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5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Empleo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</a:pP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Production</a:t>
            </a:r>
            <a:r>
              <a:rPr dirty="0" sz="11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Employment</a:t>
            </a:r>
            <a:r>
              <a:rPr dirty="0" sz="11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133725" y="4762500"/>
            <a:ext cx="209550" cy="414655"/>
            <a:chOff x="3133725" y="4762500"/>
            <a:chExt cx="209550" cy="414655"/>
          </a:xfrm>
        </p:grpSpPr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33725" y="4762500"/>
              <a:ext cx="209550" cy="209550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3233801" y="4948301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w="0" h="228600">
                  <a:moveTo>
                    <a:pt x="0" y="0"/>
                  </a:moveTo>
                  <a:lnTo>
                    <a:pt x="0" y="228473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8667750" y="4772025"/>
            <a:ext cx="200025" cy="395605"/>
            <a:chOff x="8667750" y="4772025"/>
            <a:chExt cx="200025" cy="395605"/>
          </a:xfrm>
        </p:grpSpPr>
        <p:pic>
          <p:nvPicPr>
            <p:cNvPr id="17" name="object 1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67750" y="4772025"/>
              <a:ext cx="200025" cy="200025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8758301" y="4938776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w="0" h="228600">
                  <a:moveTo>
                    <a:pt x="0" y="0"/>
                  </a:moveTo>
                  <a:lnTo>
                    <a:pt x="0" y="228473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3132201" y="2641282"/>
            <a:ext cx="1680845" cy="550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Mariano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Pérez-</a:t>
            </a:r>
            <a:r>
              <a:rPr dirty="0" sz="1200">
                <a:latin typeface="Calibri"/>
                <a:cs typeface="Calibri"/>
              </a:rPr>
              <a:t>Jaráiz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Masa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100" spc="10">
                <a:solidFill>
                  <a:srgbClr val="FF0000"/>
                </a:solidFill>
                <a:latin typeface="Calibri"/>
                <a:cs typeface="Calibri"/>
              </a:rPr>
              <a:t>Servicios</a:t>
            </a: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 Generales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>
                <a:latin typeface="Calibri"/>
                <a:cs typeface="Calibri"/>
              </a:rPr>
              <a:t>General </a:t>
            </a:r>
            <a:r>
              <a:rPr dirty="0" sz="1100" spc="-10"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114420" y="3428047"/>
            <a:ext cx="169672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Mariano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Pérez-</a:t>
            </a:r>
            <a:r>
              <a:rPr dirty="0" sz="1200">
                <a:latin typeface="Calibri"/>
                <a:cs typeface="Calibri"/>
              </a:rPr>
              <a:t>Jaráiz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Masa</a:t>
            </a:r>
            <a:endParaRPr sz="1200">
              <a:latin typeface="Calibri"/>
              <a:cs typeface="Calibri"/>
            </a:endParaRPr>
          </a:p>
          <a:p>
            <a:pPr marL="12700" marR="746125" indent="14604">
              <a:lnSpc>
                <a:spcPts val="1300"/>
              </a:lnSpc>
              <a:spcBef>
                <a:spcPts val="75"/>
              </a:spcBef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Oficina</a:t>
            </a:r>
            <a:r>
              <a:rPr dirty="0" sz="1100" spc="-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Técnica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Technical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Office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496429" y="2607627"/>
            <a:ext cx="1407160" cy="52768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 indent="10160">
              <a:lnSpc>
                <a:spcPct val="94900"/>
              </a:lnSpc>
              <a:spcBef>
                <a:spcPts val="175"/>
              </a:spcBef>
            </a:pPr>
            <a:r>
              <a:rPr dirty="0" sz="1200">
                <a:latin typeface="Calibri"/>
                <a:cs typeface="Calibri"/>
              </a:rPr>
              <a:t>José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Luis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Martín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Pérez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Transporte</a:t>
            </a:r>
            <a:r>
              <a:rPr dirty="0" sz="1100" spc="-4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Logística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Transport</a:t>
            </a:r>
            <a:r>
              <a:rPr dirty="0" sz="1100" spc="-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Logistics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156200" y="5113401"/>
            <a:ext cx="1786889" cy="5880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Ramón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Tendero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Serrano</a:t>
            </a:r>
            <a:endParaRPr sz="1400">
              <a:latin typeface="Calibri"/>
              <a:cs typeface="Calibri"/>
            </a:endParaRPr>
          </a:p>
          <a:p>
            <a:pPr marL="12700" marR="1136015">
              <a:lnSpc>
                <a:spcPct val="102400"/>
              </a:lnSpc>
              <a:spcBef>
                <a:spcPts val="10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Lavandería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Laundry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926069" y="5101018"/>
            <a:ext cx="1859280" cy="588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Daniel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Álvarez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Fernández</a:t>
            </a:r>
            <a:endParaRPr sz="1400">
              <a:latin typeface="Calibri"/>
              <a:cs typeface="Calibri"/>
            </a:endParaRPr>
          </a:p>
          <a:p>
            <a:pPr marL="12700" marR="1078230">
              <a:lnSpc>
                <a:spcPct val="102499"/>
              </a:lnSpc>
              <a:spcBef>
                <a:spcPts val="15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Manipulados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Manipulated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6053201" y="4938776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473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910201" y="2176526"/>
            <a:ext cx="1932939" cy="2905125"/>
          </a:xfrm>
          <a:custGeom>
            <a:avLst/>
            <a:gdLst/>
            <a:ahLst/>
            <a:cxnLst/>
            <a:rect l="l" t="t" r="r" b="b"/>
            <a:pathLst>
              <a:path w="1932940" h="2905125">
                <a:moveTo>
                  <a:pt x="0" y="352425"/>
                </a:moveTo>
                <a:lnTo>
                  <a:pt x="1932431" y="352425"/>
                </a:lnTo>
              </a:path>
              <a:path w="1932940" h="2905125">
                <a:moveTo>
                  <a:pt x="1076325" y="0"/>
                </a:moveTo>
                <a:lnTo>
                  <a:pt x="1076325" y="2904871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5104129" y="1308417"/>
            <a:ext cx="2068195" cy="631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85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Enrique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Grande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Pardo</a:t>
            </a:r>
            <a:endParaRPr sz="1800">
              <a:latin typeface="Calibri"/>
              <a:cs typeface="Calibri"/>
            </a:endParaRPr>
          </a:p>
          <a:p>
            <a:pPr marL="17145">
              <a:lnSpc>
                <a:spcPts val="124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Director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General</a:t>
            </a:r>
            <a:endParaRPr sz="11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114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Managing</a:t>
            </a:r>
            <a:r>
              <a:rPr dirty="0" sz="11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Director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233801" y="2118672"/>
            <a:ext cx="1834514" cy="511809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550">
                <a:latin typeface="Calibri"/>
                <a:cs typeface="Calibri"/>
              </a:rPr>
              <a:t>Cristina</a:t>
            </a:r>
            <a:r>
              <a:rPr dirty="0" sz="1550" spc="14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Llana</a:t>
            </a:r>
            <a:r>
              <a:rPr dirty="0" sz="1550" spc="6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Valentín</a:t>
            </a:r>
            <a:endParaRPr sz="1550">
              <a:latin typeface="Calibri"/>
              <a:cs typeface="Calibri"/>
            </a:endParaRPr>
          </a:p>
          <a:p>
            <a:pPr marL="16510">
              <a:lnSpc>
                <a:spcPct val="100000"/>
              </a:lnSpc>
              <a:spcBef>
                <a:spcPts val="27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Económico</a:t>
            </a:r>
            <a:r>
              <a:rPr dirty="0" sz="1100" spc="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Financiero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402073" y="2438400"/>
            <a:ext cx="3167380" cy="2662555"/>
            <a:chOff x="4402073" y="2438400"/>
            <a:chExt cx="3167380" cy="2662555"/>
          </a:xfrm>
        </p:grpSpPr>
        <p:sp>
          <p:nvSpPr>
            <p:cNvPr id="6" name="object 6" descr=""/>
            <p:cNvSpPr/>
            <p:nvPr/>
          </p:nvSpPr>
          <p:spPr>
            <a:xfrm>
              <a:off x="4910200" y="3319525"/>
              <a:ext cx="1932939" cy="704850"/>
            </a:xfrm>
            <a:custGeom>
              <a:avLst/>
              <a:gdLst/>
              <a:ahLst/>
              <a:cxnLst/>
              <a:rect l="l" t="t" r="r" b="b"/>
              <a:pathLst>
                <a:path w="1932940" h="704850">
                  <a:moveTo>
                    <a:pt x="1143000" y="704850"/>
                  </a:moveTo>
                  <a:lnTo>
                    <a:pt x="1914017" y="704850"/>
                  </a:lnTo>
                </a:path>
                <a:path w="1932940" h="704850">
                  <a:moveTo>
                    <a:pt x="0" y="0"/>
                  </a:moveTo>
                  <a:lnTo>
                    <a:pt x="1932431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76924" y="2438400"/>
              <a:ext cx="209550" cy="20002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86449" y="3228975"/>
              <a:ext cx="209550" cy="20955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76924" y="3905250"/>
              <a:ext cx="209550" cy="20955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7399" y="4857686"/>
              <a:ext cx="242887" cy="242887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4402074" y="4944998"/>
              <a:ext cx="3167380" cy="34925"/>
            </a:xfrm>
            <a:custGeom>
              <a:avLst/>
              <a:gdLst/>
              <a:ahLst/>
              <a:cxnLst/>
              <a:rect l="l" t="t" r="r" b="b"/>
              <a:pathLst>
                <a:path w="3167379" h="34925">
                  <a:moveTo>
                    <a:pt x="3166872" y="8001"/>
                  </a:moveTo>
                  <a:lnTo>
                    <a:pt x="3163189" y="8001"/>
                  </a:lnTo>
                  <a:lnTo>
                    <a:pt x="3163189" y="381"/>
                  </a:lnTo>
                  <a:lnTo>
                    <a:pt x="3149473" y="381"/>
                  </a:lnTo>
                  <a:lnTo>
                    <a:pt x="3149473" y="11684"/>
                  </a:lnTo>
                  <a:lnTo>
                    <a:pt x="3149473" y="23368"/>
                  </a:lnTo>
                  <a:lnTo>
                    <a:pt x="17526" y="23368"/>
                  </a:lnTo>
                  <a:lnTo>
                    <a:pt x="17526" y="11684"/>
                  </a:lnTo>
                  <a:lnTo>
                    <a:pt x="3149473" y="11684"/>
                  </a:lnTo>
                  <a:lnTo>
                    <a:pt x="3149473" y="381"/>
                  </a:lnTo>
                  <a:lnTo>
                    <a:pt x="3149473" y="0"/>
                  </a:lnTo>
                  <a:lnTo>
                    <a:pt x="17526" y="0"/>
                  </a:lnTo>
                  <a:lnTo>
                    <a:pt x="17526" y="381"/>
                  </a:lnTo>
                  <a:lnTo>
                    <a:pt x="3683" y="381"/>
                  </a:lnTo>
                  <a:lnTo>
                    <a:pt x="3683" y="8001"/>
                  </a:lnTo>
                  <a:lnTo>
                    <a:pt x="0" y="8001"/>
                  </a:lnTo>
                  <a:lnTo>
                    <a:pt x="0" y="27051"/>
                  </a:lnTo>
                  <a:lnTo>
                    <a:pt x="3733" y="27051"/>
                  </a:lnTo>
                  <a:lnTo>
                    <a:pt x="3733" y="34671"/>
                  </a:lnTo>
                  <a:lnTo>
                    <a:pt x="17526" y="34671"/>
                  </a:lnTo>
                  <a:lnTo>
                    <a:pt x="17526" y="34925"/>
                  </a:lnTo>
                  <a:lnTo>
                    <a:pt x="3149473" y="34925"/>
                  </a:lnTo>
                  <a:lnTo>
                    <a:pt x="3149473" y="34671"/>
                  </a:lnTo>
                  <a:lnTo>
                    <a:pt x="3163125" y="34671"/>
                  </a:lnTo>
                  <a:lnTo>
                    <a:pt x="3163125" y="27051"/>
                  </a:lnTo>
                  <a:lnTo>
                    <a:pt x="3166872" y="27051"/>
                  </a:lnTo>
                  <a:lnTo>
                    <a:pt x="3166872" y="8001"/>
                  </a:lnTo>
                  <a:close/>
                </a:path>
              </a:pathLst>
            </a:custGeom>
            <a:solidFill>
              <a:srgbClr val="C5B8AC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7608" y="6290841"/>
            <a:ext cx="1265369" cy="286397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3236341" y="2623248"/>
            <a:ext cx="47752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Finance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847850" y="425068"/>
            <a:ext cx="8354059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10"/>
              <a:t>Comité</a:t>
            </a:r>
            <a:r>
              <a:rPr dirty="0" spc="-565"/>
              <a:t> </a:t>
            </a:r>
            <a:r>
              <a:rPr dirty="0" spc="-225"/>
              <a:t>de</a:t>
            </a:r>
            <a:r>
              <a:rPr dirty="0" spc="-475"/>
              <a:t> </a:t>
            </a:r>
            <a:r>
              <a:rPr dirty="0" spc="-145"/>
              <a:t>Dirección</a:t>
            </a:r>
            <a:r>
              <a:rPr dirty="0" spc="-459"/>
              <a:t> </a:t>
            </a: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520">
                <a:solidFill>
                  <a:srgbClr val="7E7E7E"/>
                </a:solidFill>
              </a:rPr>
              <a:t> </a:t>
            </a:r>
            <a:r>
              <a:rPr dirty="0" spc="-95">
                <a:solidFill>
                  <a:srgbClr val="7E7E7E"/>
                </a:solidFill>
              </a:rPr>
              <a:t>Steering</a:t>
            </a:r>
            <a:r>
              <a:rPr dirty="0" spc="-550">
                <a:solidFill>
                  <a:srgbClr val="7E7E7E"/>
                </a:solidFill>
              </a:rPr>
              <a:t> </a:t>
            </a:r>
            <a:r>
              <a:rPr dirty="0" spc="-145">
                <a:solidFill>
                  <a:srgbClr val="7E7E7E"/>
                </a:solidFill>
              </a:rPr>
              <a:t>Committee</a:t>
            </a:r>
          </a:p>
        </p:txBody>
      </p:sp>
      <p:sp>
        <p:nvSpPr>
          <p:cNvPr id="15" name="object 15" descr=""/>
          <p:cNvSpPr txBox="1"/>
          <p:nvPr/>
        </p:nvSpPr>
        <p:spPr>
          <a:xfrm>
            <a:off x="7058279" y="2890877"/>
            <a:ext cx="1569720" cy="66357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310"/>
              </a:spcBef>
            </a:pPr>
            <a:r>
              <a:rPr dirty="0" sz="1550">
                <a:latin typeface="Calibri"/>
                <a:cs typeface="Calibri"/>
              </a:rPr>
              <a:t>Luis</a:t>
            </a:r>
            <a:r>
              <a:rPr dirty="0" sz="1550" spc="1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Bravo</a:t>
            </a:r>
            <a:r>
              <a:rPr dirty="0" sz="1550" spc="10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Méndez</a:t>
            </a:r>
            <a:endParaRPr sz="1550">
              <a:latin typeface="Calibri"/>
              <a:cs typeface="Calibri"/>
            </a:endParaRPr>
          </a:p>
          <a:p>
            <a:pPr marL="26670" marR="240029" indent="-14604">
              <a:lnSpc>
                <a:spcPct val="110500"/>
              </a:lnSpc>
              <a:spcBef>
                <a:spcPts val="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Transformación</a:t>
            </a:r>
            <a:r>
              <a:rPr dirty="0" sz="1100" spc="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Digital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Digital</a:t>
            </a:r>
            <a:r>
              <a:rPr dirty="0" sz="1100" spc="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Transformation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078344" y="3701986"/>
            <a:ext cx="1879600" cy="5676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6510">
              <a:lnSpc>
                <a:spcPts val="186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Virginia</a:t>
            </a:r>
            <a:r>
              <a:rPr dirty="0" sz="1550" spc="6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Ródenas</a:t>
            </a:r>
            <a:r>
              <a:rPr dirty="0" sz="1550" spc="22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Parra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18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Comunicación,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RSC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RRII</a:t>
            </a:r>
            <a:endParaRPr sz="1100">
              <a:latin typeface="Calibri"/>
              <a:cs typeface="Calibri"/>
            </a:endParaRPr>
          </a:p>
          <a:p>
            <a:pPr marL="19050">
              <a:lnSpc>
                <a:spcPts val="119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Communication,CSR</a:t>
            </a:r>
            <a:r>
              <a:rPr dirty="0" sz="11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 IIRR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097394" y="2158682"/>
            <a:ext cx="1589405" cy="6019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Jorge</a:t>
            </a:r>
            <a:r>
              <a:rPr dirty="0" sz="1550" spc="9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Rico</a:t>
            </a:r>
            <a:r>
              <a:rPr dirty="0" sz="1550" spc="7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Alerany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300"/>
              </a:lnSpc>
              <a:spcBef>
                <a:spcPts val="4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Comercial</a:t>
            </a:r>
            <a:r>
              <a:rPr dirty="0" sz="1100" spc="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  <a:p>
            <a:pPr marL="13970">
              <a:lnSpc>
                <a:spcPts val="130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Commercial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224276" y="2937358"/>
            <a:ext cx="1325245" cy="64389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26670">
              <a:lnSpc>
                <a:spcPct val="100000"/>
              </a:lnSpc>
              <a:spcBef>
                <a:spcPts val="295"/>
              </a:spcBef>
            </a:pPr>
            <a:r>
              <a:rPr dirty="0" sz="1550">
                <a:latin typeface="Calibri"/>
                <a:cs typeface="Calibri"/>
              </a:rPr>
              <a:t>Lola</a:t>
            </a:r>
            <a:r>
              <a:rPr dirty="0" sz="1550" spc="7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Lasaga</a:t>
            </a:r>
            <a:r>
              <a:rPr dirty="0" sz="1550" spc="75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Gila</a:t>
            </a:r>
            <a:endParaRPr sz="1550">
              <a:latin typeface="Calibri"/>
              <a:cs typeface="Calibri"/>
            </a:endParaRPr>
          </a:p>
          <a:p>
            <a:pPr marL="12700" marR="186055" indent="25400">
              <a:lnSpc>
                <a:spcPct val="100800"/>
              </a:lnSpc>
              <a:spcBef>
                <a:spcPts val="14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Recursos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Humanos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Human</a:t>
            </a:r>
            <a:r>
              <a:rPr dirty="0" sz="11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Resources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994650" y="4725352"/>
            <a:ext cx="2218690" cy="5810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Mariano</a:t>
            </a:r>
            <a:r>
              <a:rPr dirty="0" sz="1550" spc="160">
                <a:latin typeface="Calibri"/>
                <a:cs typeface="Calibri"/>
              </a:rPr>
              <a:t> </a:t>
            </a:r>
            <a:r>
              <a:rPr dirty="0" sz="1550" spc="-25">
                <a:latin typeface="Calibri"/>
                <a:cs typeface="Calibri"/>
              </a:rPr>
              <a:t>Pérez-</a:t>
            </a:r>
            <a:r>
              <a:rPr dirty="0" sz="1550">
                <a:latin typeface="Calibri"/>
                <a:cs typeface="Calibri"/>
              </a:rPr>
              <a:t>Jaráiz</a:t>
            </a:r>
            <a:r>
              <a:rPr dirty="0" sz="1550" spc="245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Masa</a:t>
            </a:r>
            <a:endParaRPr sz="1550">
              <a:latin typeface="Calibri"/>
              <a:cs typeface="Calibri"/>
            </a:endParaRPr>
          </a:p>
          <a:p>
            <a:pPr marL="12700" marR="951230" indent="7620">
              <a:lnSpc>
                <a:spcPts val="1130"/>
              </a:lnSpc>
              <a:spcBef>
                <a:spcPts val="229"/>
              </a:spcBef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-4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Empleo </a:t>
            </a: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Employment</a:t>
            </a:r>
            <a:r>
              <a:rPr dirty="0" sz="11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770126" y="4846256"/>
            <a:ext cx="1729105" cy="5613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7145">
              <a:lnSpc>
                <a:spcPts val="1835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Ana</a:t>
            </a:r>
            <a:r>
              <a:rPr dirty="0" sz="1550" spc="8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Magalló</a:t>
            </a:r>
            <a:r>
              <a:rPr dirty="0" sz="1550" spc="17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Medina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160"/>
              </a:lnSpc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Asistenciales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19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Assistance</a:t>
            </a:r>
            <a:r>
              <a:rPr dirty="0" sz="1100" spc="1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09845" y="1325562"/>
            <a:ext cx="1837689" cy="6102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Enrique</a:t>
            </a:r>
            <a:r>
              <a:rPr dirty="0" sz="1550" spc="15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Grande</a:t>
            </a:r>
            <a:r>
              <a:rPr dirty="0" sz="1550" spc="8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Pardo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Director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General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Managing</a:t>
            </a:r>
            <a:r>
              <a:rPr dirty="0" sz="11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Director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2415" y="6364189"/>
            <a:ext cx="1257606" cy="28199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05304" y="425068"/>
            <a:ext cx="745045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0"/>
              <a:t>Servicios</a:t>
            </a:r>
            <a:r>
              <a:rPr dirty="0" spc="-480"/>
              <a:t> </a:t>
            </a:r>
            <a:r>
              <a:rPr dirty="0" spc="-130"/>
              <a:t>Internos</a:t>
            </a:r>
            <a:r>
              <a:rPr dirty="0" spc="-520"/>
              <a:t> </a:t>
            </a: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425">
                <a:solidFill>
                  <a:srgbClr val="7E7E7E"/>
                </a:solidFill>
              </a:rPr>
              <a:t> </a:t>
            </a:r>
            <a:r>
              <a:rPr dirty="0" spc="-110">
                <a:solidFill>
                  <a:srgbClr val="7E7E7E"/>
                </a:solidFill>
              </a:rPr>
              <a:t>Internal</a:t>
            </a:r>
            <a:r>
              <a:rPr dirty="0" spc="-54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sp>
        <p:nvSpPr>
          <p:cNvPr id="5" name="object 5" descr=""/>
          <p:cNvSpPr/>
          <p:nvPr/>
        </p:nvSpPr>
        <p:spPr>
          <a:xfrm>
            <a:off x="2719451" y="2424176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473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887854" y="2525484"/>
            <a:ext cx="1871345" cy="63119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375"/>
              </a:spcBef>
            </a:pPr>
            <a:r>
              <a:rPr dirty="0" sz="1400">
                <a:latin typeface="Calibri"/>
                <a:cs typeface="Calibri"/>
              </a:rPr>
              <a:t>Miguel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Ángel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Baena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Ortiz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90"/>
              </a:lnSpc>
              <a:spcBef>
                <a:spcPts val="2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Calidad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&amp;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Compliance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9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Quality</a:t>
            </a:r>
            <a:r>
              <a:rPr dirty="0" sz="1100" spc="-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&amp;</a:t>
            </a:r>
            <a:r>
              <a:rPr dirty="0" sz="11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compliance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609850" y="2200275"/>
            <a:ext cx="6617970" cy="219075"/>
            <a:chOff x="2609850" y="2200275"/>
            <a:chExt cx="6617970" cy="219075"/>
          </a:xfrm>
        </p:grpSpPr>
        <p:sp>
          <p:nvSpPr>
            <p:cNvPr id="8" name="object 8" descr=""/>
            <p:cNvSpPr/>
            <p:nvPr/>
          </p:nvSpPr>
          <p:spPr>
            <a:xfrm>
              <a:off x="2671826" y="2290826"/>
              <a:ext cx="6553200" cy="0"/>
            </a:xfrm>
            <a:custGeom>
              <a:avLst/>
              <a:gdLst/>
              <a:ahLst/>
              <a:cxnLst/>
              <a:rect l="l" t="t" r="r" b="b"/>
              <a:pathLst>
                <a:path w="6553200" h="0">
                  <a:moveTo>
                    <a:pt x="0" y="0"/>
                  </a:moveTo>
                  <a:lnTo>
                    <a:pt x="6552819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48350" y="2219325"/>
              <a:ext cx="247650" cy="20002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9850" y="2200275"/>
              <a:ext cx="209550" cy="209550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8685276" y="2586037"/>
            <a:ext cx="1553845" cy="5772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Marta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Muñoz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Bel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300"/>
              </a:lnSpc>
              <a:spcBef>
                <a:spcPts val="3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Gestión</a:t>
            </a:r>
            <a:r>
              <a:rPr dirty="0" sz="1100" spc="4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Fundaciones</a:t>
            </a:r>
            <a:endParaRPr sz="1100">
              <a:latin typeface="Calibri"/>
              <a:cs typeface="Calibri"/>
            </a:endParaRPr>
          </a:p>
          <a:p>
            <a:pPr marL="15875">
              <a:lnSpc>
                <a:spcPts val="1300"/>
              </a:lnSpc>
            </a:pP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Foundations</a:t>
            </a:r>
            <a:r>
              <a:rPr dirty="0" sz="11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Management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5964428" y="1966976"/>
            <a:ext cx="3380104" cy="657225"/>
            <a:chOff x="5964428" y="1966976"/>
            <a:chExt cx="3380104" cy="657225"/>
          </a:xfrm>
        </p:grpSpPr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05900" y="2209800"/>
              <a:ext cx="238125" cy="209550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5967476" y="1966976"/>
              <a:ext cx="3248025" cy="657225"/>
            </a:xfrm>
            <a:custGeom>
              <a:avLst/>
              <a:gdLst/>
              <a:ahLst/>
              <a:cxnLst/>
              <a:rect l="l" t="t" r="r" b="b"/>
              <a:pathLst>
                <a:path w="3248025" h="657225">
                  <a:moveTo>
                    <a:pt x="3248025" y="419100"/>
                  </a:moveTo>
                  <a:lnTo>
                    <a:pt x="3248025" y="657098"/>
                  </a:lnTo>
                </a:path>
                <a:path w="3248025" h="657225">
                  <a:moveTo>
                    <a:pt x="0" y="0"/>
                  </a:moveTo>
                  <a:lnTo>
                    <a:pt x="0" y="266573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7660" y="515874"/>
            <a:ext cx="638873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60"/>
              <a:t>Económico</a:t>
            </a:r>
            <a:r>
              <a:rPr dirty="0" spc="-495"/>
              <a:t> </a:t>
            </a:r>
            <a:r>
              <a:rPr dirty="0" spc="-120"/>
              <a:t>Financiero</a:t>
            </a:r>
            <a:r>
              <a:rPr dirty="0" spc="-550"/>
              <a:t> </a:t>
            </a:r>
            <a:r>
              <a:rPr dirty="0">
                <a:solidFill>
                  <a:srgbClr val="A6A6A6"/>
                </a:solidFill>
              </a:rPr>
              <a:t>|</a:t>
            </a:r>
            <a:r>
              <a:rPr dirty="0" spc="-415">
                <a:solidFill>
                  <a:srgbClr val="A6A6A6"/>
                </a:solidFill>
              </a:rPr>
              <a:t> </a:t>
            </a:r>
            <a:r>
              <a:rPr dirty="0" spc="-50">
                <a:solidFill>
                  <a:srgbClr val="A6A6A6"/>
                </a:solidFill>
              </a:rPr>
              <a:t>Finance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100701" y="2243201"/>
            <a:ext cx="2199640" cy="1995805"/>
            <a:chOff x="5100701" y="2243201"/>
            <a:chExt cx="2199640" cy="1995805"/>
          </a:xfrm>
        </p:grpSpPr>
        <p:sp>
          <p:nvSpPr>
            <p:cNvPr id="4" name="object 4" descr=""/>
            <p:cNvSpPr/>
            <p:nvPr/>
          </p:nvSpPr>
          <p:spPr>
            <a:xfrm>
              <a:off x="5100701" y="2243201"/>
              <a:ext cx="2199640" cy="1962150"/>
            </a:xfrm>
            <a:custGeom>
              <a:avLst/>
              <a:gdLst/>
              <a:ahLst/>
              <a:cxnLst/>
              <a:rect l="l" t="t" r="r" b="b"/>
              <a:pathLst>
                <a:path w="2199640" h="1962150">
                  <a:moveTo>
                    <a:pt x="0" y="581025"/>
                  </a:moveTo>
                  <a:lnTo>
                    <a:pt x="2151379" y="581025"/>
                  </a:lnTo>
                </a:path>
                <a:path w="2199640" h="1962150">
                  <a:moveTo>
                    <a:pt x="1009650" y="0"/>
                  </a:moveTo>
                  <a:lnTo>
                    <a:pt x="1009650" y="1962023"/>
                  </a:lnTo>
                </a:path>
                <a:path w="2199640" h="1962150">
                  <a:moveTo>
                    <a:pt x="1019175" y="1924050"/>
                  </a:moveTo>
                  <a:lnTo>
                    <a:pt x="2199513" y="192405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10275" y="2714625"/>
              <a:ext cx="200025" cy="20955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19800" y="4038600"/>
              <a:ext cx="209550" cy="200025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1592199" y="2525077"/>
            <a:ext cx="2758440" cy="7835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413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Mar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Martínez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Cueto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Control</a:t>
            </a:r>
            <a:r>
              <a:rPr dirty="0" sz="1100" spc="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Gestión</a:t>
            </a:r>
            <a:r>
              <a:rPr dirty="0" sz="1100" spc="-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Auditoría</a:t>
            </a:r>
            <a:r>
              <a:rPr dirty="0" sz="1100" spc="-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Interna</a:t>
            </a:r>
            <a:r>
              <a:rPr dirty="0" sz="1100" spc="-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Externa</a:t>
            </a:r>
            <a:endParaRPr sz="1100">
              <a:latin typeface="Calibri"/>
              <a:cs typeface="Calibri"/>
            </a:endParaRPr>
          </a:p>
          <a:p>
            <a:pPr marL="24130">
              <a:lnSpc>
                <a:spcPts val="1300"/>
              </a:lnSpc>
              <a:spcBef>
                <a:spcPts val="290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Management</a:t>
            </a:r>
            <a:r>
              <a:rPr dirty="0" sz="11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Control</a:t>
            </a:r>
            <a:r>
              <a:rPr dirty="0" sz="1100" spc="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 internal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Externa</a:t>
            </a:r>
            <a:endParaRPr sz="1100">
              <a:latin typeface="Calibri"/>
              <a:cs typeface="Calibri"/>
            </a:endParaRPr>
          </a:p>
          <a:p>
            <a:pPr marL="24130">
              <a:lnSpc>
                <a:spcPts val="1300"/>
              </a:lnSpc>
            </a:pP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Audit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8" name="object 8" descr=""/>
          <p:cNvSpPr txBox="1"/>
          <p:nvPr/>
        </p:nvSpPr>
        <p:spPr>
          <a:xfrm>
            <a:off x="7795006" y="2297747"/>
            <a:ext cx="3228975" cy="2242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 marR="1569720">
              <a:lnSpc>
                <a:spcPct val="100600"/>
              </a:lnSpc>
              <a:spcBef>
                <a:spcPts val="114"/>
              </a:spcBef>
            </a:pPr>
            <a:r>
              <a:rPr dirty="0" sz="1400">
                <a:latin typeface="Calibri"/>
                <a:cs typeface="Calibri"/>
              </a:rPr>
              <a:t>Mónica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Alonso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Ragel </a:t>
            </a:r>
            <a:r>
              <a:rPr dirty="0" sz="1400">
                <a:latin typeface="Calibri"/>
                <a:cs typeface="Calibri"/>
              </a:rPr>
              <a:t>Jonathan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Díez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García </a:t>
            </a:r>
            <a:r>
              <a:rPr dirty="0" sz="1400">
                <a:latin typeface="Calibri"/>
                <a:cs typeface="Calibri"/>
              </a:rPr>
              <a:t>Joselyn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Denisse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Padilla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ts val="1280"/>
              </a:lnSpc>
              <a:spcBef>
                <a:spcPts val="147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Contabilidad,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Impuestos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Tesorería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(Envera</a:t>
            </a:r>
            <a:r>
              <a:rPr dirty="0" sz="1100" spc="-5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Empleo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SL</a:t>
            </a:r>
            <a:r>
              <a:rPr dirty="0" sz="1100" spc="-7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 Fundación</a:t>
            </a:r>
            <a:r>
              <a:rPr dirty="0" sz="1100" spc="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Tutelar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Envera)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Accounting,</a:t>
            </a:r>
            <a:r>
              <a:rPr dirty="0" sz="11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Taxes</a:t>
            </a:r>
            <a:r>
              <a:rPr dirty="0" sz="11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Treasury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Rocío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Lerín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Martínez</a:t>
            </a:r>
            <a:endParaRPr sz="1400">
              <a:latin typeface="Calibri"/>
              <a:cs typeface="Calibri"/>
            </a:endParaRPr>
          </a:p>
          <a:p>
            <a:pPr marL="12700" marR="16510">
              <a:lnSpc>
                <a:spcPts val="1200"/>
              </a:lnSpc>
              <a:spcBef>
                <a:spcPts val="135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Contabilidad,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Impuestos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Tesorería</a:t>
            </a:r>
            <a:r>
              <a:rPr dirty="0" sz="1100" spc="-5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(Envera</a:t>
            </a:r>
            <a:r>
              <a:rPr dirty="0" sz="1100" spc="-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Asociación)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Accounting, Taxes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Treasury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283834" y="1412938"/>
            <a:ext cx="1834514" cy="5918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Cristina</a:t>
            </a:r>
            <a:r>
              <a:rPr dirty="0" sz="1550" spc="14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Llana</a:t>
            </a:r>
            <a:r>
              <a:rPr dirty="0" sz="1550" spc="6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Valentín</a:t>
            </a:r>
            <a:endParaRPr sz="1550">
              <a:latin typeface="Calibri"/>
              <a:cs typeface="Calibri"/>
            </a:endParaRPr>
          </a:p>
          <a:p>
            <a:pPr marL="33020">
              <a:lnSpc>
                <a:spcPts val="1280"/>
              </a:lnSpc>
              <a:spcBef>
                <a:spcPts val="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Económico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Financiero</a:t>
            </a:r>
            <a:endParaRPr sz="1100">
              <a:latin typeface="Calibri"/>
              <a:cs typeface="Calibri"/>
            </a:endParaRPr>
          </a:p>
          <a:p>
            <a:pPr marL="33020">
              <a:lnSpc>
                <a:spcPts val="1280"/>
              </a:lnSpc>
            </a:pP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Finance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684" y="6430864"/>
            <a:ext cx="1265369" cy="2819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6365" rIns="0" bIns="0" rtlCol="0" vert="horz">
            <a:spAutoFit/>
          </a:bodyPr>
          <a:lstStyle/>
          <a:p>
            <a:pPr marL="308610">
              <a:lnSpc>
                <a:spcPct val="100000"/>
              </a:lnSpc>
              <a:spcBef>
                <a:spcPts val="105"/>
              </a:spcBef>
            </a:pPr>
            <a:r>
              <a:rPr dirty="0" spc="-135"/>
              <a:t>Comercial</a:t>
            </a:r>
            <a:r>
              <a:rPr dirty="0" spc="-580"/>
              <a:t> </a:t>
            </a:r>
            <a:r>
              <a:rPr dirty="0" spc="-150"/>
              <a:t>y</a:t>
            </a:r>
            <a:r>
              <a:rPr dirty="0" spc="-445"/>
              <a:t> </a:t>
            </a:r>
            <a:r>
              <a:rPr dirty="0" spc="-180"/>
              <a:t>Marketing</a:t>
            </a:r>
            <a:r>
              <a:rPr dirty="0" spc="-484"/>
              <a:t> </a:t>
            </a:r>
            <a:r>
              <a:rPr dirty="0">
                <a:solidFill>
                  <a:srgbClr val="A6A6A6"/>
                </a:solidFill>
              </a:rPr>
              <a:t>|</a:t>
            </a:r>
            <a:r>
              <a:rPr dirty="0" spc="-525">
                <a:solidFill>
                  <a:srgbClr val="A6A6A6"/>
                </a:solidFill>
              </a:rPr>
              <a:t> </a:t>
            </a:r>
            <a:r>
              <a:rPr dirty="0" spc="-155">
                <a:solidFill>
                  <a:srgbClr val="A6A6A6"/>
                </a:solidFill>
              </a:rPr>
              <a:t>Commercial</a:t>
            </a:r>
            <a:r>
              <a:rPr dirty="0" spc="-480">
                <a:solidFill>
                  <a:srgbClr val="A6A6A6"/>
                </a:solidFill>
              </a:rPr>
              <a:t> </a:t>
            </a:r>
            <a:r>
              <a:rPr dirty="0" spc="-210">
                <a:solidFill>
                  <a:srgbClr val="A6A6A6"/>
                </a:solidFill>
              </a:rPr>
              <a:t>and</a:t>
            </a:r>
            <a:r>
              <a:rPr dirty="0" spc="-580">
                <a:solidFill>
                  <a:srgbClr val="A6A6A6"/>
                </a:solidFill>
              </a:rPr>
              <a:t> </a:t>
            </a:r>
            <a:r>
              <a:rPr dirty="0" spc="-95">
                <a:solidFill>
                  <a:srgbClr val="A6A6A6"/>
                </a:solidFill>
              </a:rPr>
              <a:t>Marketing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4853051" y="2167001"/>
            <a:ext cx="1038225" cy="1619250"/>
          </a:xfrm>
          <a:custGeom>
            <a:avLst/>
            <a:gdLst/>
            <a:ahLst/>
            <a:cxnLst/>
            <a:rect l="l" t="t" r="r" b="b"/>
            <a:pathLst>
              <a:path w="1038225" h="1619250">
                <a:moveTo>
                  <a:pt x="1038225" y="0"/>
                </a:moveTo>
                <a:lnTo>
                  <a:pt x="1038225" y="1619123"/>
                </a:lnTo>
              </a:path>
              <a:path w="1038225" h="1619250">
                <a:moveTo>
                  <a:pt x="0" y="1495425"/>
                </a:moveTo>
                <a:lnTo>
                  <a:pt x="1037589" y="1495425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2493645" y="3303206"/>
            <a:ext cx="1891030" cy="1084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40640" marR="5080" indent="9525">
              <a:lnSpc>
                <a:spcPct val="100600"/>
              </a:lnSpc>
              <a:spcBef>
                <a:spcPts val="114"/>
              </a:spcBef>
            </a:pPr>
            <a:r>
              <a:rPr dirty="0" sz="1400">
                <a:latin typeface="Calibri"/>
                <a:cs typeface="Calibri"/>
              </a:rPr>
              <a:t>Bárbara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Cuevas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Sacristán </a:t>
            </a:r>
            <a:r>
              <a:rPr dirty="0" sz="1400">
                <a:latin typeface="Calibri"/>
                <a:cs typeface="Calibri"/>
              </a:rPr>
              <a:t>Esmeralda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Utanda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Díaz </a:t>
            </a:r>
            <a:r>
              <a:rPr dirty="0" sz="1400">
                <a:latin typeface="Calibri"/>
                <a:cs typeface="Calibri"/>
              </a:rPr>
              <a:t>Alvaro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Simoes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Ferrán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Desarrollo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Negocio</a:t>
            </a:r>
            <a:endParaRPr sz="1100">
              <a:latin typeface="Calibri"/>
              <a:cs typeface="Calibri"/>
            </a:endParaRPr>
          </a:p>
          <a:p>
            <a:pPr marL="45085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Commercial</a:t>
            </a:r>
            <a:r>
              <a:rPr dirty="0" sz="1100" spc="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Managers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285990" y="3334702"/>
            <a:ext cx="2005330" cy="10528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27940" marR="5080" indent="-15875">
              <a:lnSpc>
                <a:spcPct val="102699"/>
              </a:lnSpc>
              <a:spcBef>
                <a:spcPts val="80"/>
              </a:spcBef>
            </a:pPr>
            <a:r>
              <a:rPr dirty="0" sz="1400" spc="-10">
                <a:latin typeface="Calibri"/>
                <a:cs typeface="Calibri"/>
              </a:rPr>
              <a:t>Yolanda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Sedeño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Navarrete </a:t>
            </a:r>
            <a:r>
              <a:rPr dirty="0" sz="1400">
                <a:latin typeface="Calibri"/>
                <a:cs typeface="Calibri"/>
              </a:rPr>
              <a:t>Juan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Carlos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Torres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Vega </a:t>
            </a:r>
            <a:r>
              <a:rPr dirty="0" sz="1400">
                <a:latin typeface="Calibri"/>
                <a:cs typeface="Calibri"/>
              </a:rPr>
              <a:t>Cristina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Rodríguez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Florindo</a:t>
            </a:r>
            <a:endParaRPr sz="1400">
              <a:latin typeface="Calibri"/>
              <a:cs typeface="Calibri"/>
            </a:endParaRPr>
          </a:p>
          <a:p>
            <a:pPr marL="26670" marR="1351915">
              <a:lnSpc>
                <a:spcPct val="101000"/>
              </a:lnSpc>
              <a:spcBef>
                <a:spcPts val="254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Formación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Training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130546" y="1760864"/>
            <a:ext cx="1588770" cy="64579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550">
                <a:latin typeface="Calibri"/>
                <a:cs typeface="Calibri"/>
              </a:rPr>
              <a:t>Jorge</a:t>
            </a:r>
            <a:r>
              <a:rPr dirty="0" sz="1550" spc="11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Rico</a:t>
            </a:r>
            <a:r>
              <a:rPr dirty="0" sz="1550" spc="5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Alerany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  <a:spcBef>
                <a:spcPts val="18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Comercial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Commercial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5791200" y="3581400"/>
            <a:ext cx="1156970" cy="200025"/>
            <a:chOff x="5791200" y="3581400"/>
            <a:chExt cx="1156970" cy="200025"/>
          </a:xfrm>
        </p:grpSpPr>
        <p:sp>
          <p:nvSpPr>
            <p:cNvPr id="9" name="object 9" descr=""/>
            <p:cNvSpPr/>
            <p:nvPr/>
          </p:nvSpPr>
          <p:spPr>
            <a:xfrm>
              <a:off x="5891276" y="3652901"/>
              <a:ext cx="1056640" cy="0"/>
            </a:xfrm>
            <a:custGeom>
              <a:avLst/>
              <a:gdLst/>
              <a:ahLst/>
              <a:cxnLst/>
              <a:rect l="l" t="t" r="r" b="b"/>
              <a:pathLst>
                <a:path w="1056640" h="0">
                  <a:moveTo>
                    <a:pt x="0" y="0"/>
                  </a:moveTo>
                  <a:lnTo>
                    <a:pt x="1056640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200" y="3581400"/>
              <a:ext cx="209550" cy="200025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8039" y="515874"/>
            <a:ext cx="799147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5"/>
              <a:t>Recursos</a:t>
            </a:r>
            <a:r>
              <a:rPr dirty="0" spc="-509"/>
              <a:t> </a:t>
            </a:r>
            <a:r>
              <a:rPr dirty="0" spc="-180"/>
              <a:t>Humanos</a:t>
            </a:r>
            <a:r>
              <a:rPr dirty="0" spc="-545"/>
              <a:t> </a:t>
            </a:r>
            <a:r>
              <a:rPr dirty="0">
                <a:solidFill>
                  <a:srgbClr val="A6A6A6"/>
                </a:solidFill>
              </a:rPr>
              <a:t>|</a:t>
            </a:r>
            <a:r>
              <a:rPr dirty="0" spc="-515">
                <a:solidFill>
                  <a:srgbClr val="A6A6A6"/>
                </a:solidFill>
              </a:rPr>
              <a:t> </a:t>
            </a:r>
            <a:r>
              <a:rPr dirty="0" spc="-210">
                <a:solidFill>
                  <a:srgbClr val="A6A6A6"/>
                </a:solidFill>
              </a:rPr>
              <a:t>Human</a:t>
            </a:r>
            <a:r>
              <a:rPr dirty="0" spc="-560">
                <a:solidFill>
                  <a:srgbClr val="A6A6A6"/>
                </a:solidFill>
              </a:rPr>
              <a:t> </a:t>
            </a:r>
            <a:r>
              <a:rPr dirty="0" spc="-25">
                <a:solidFill>
                  <a:srgbClr val="A6A6A6"/>
                </a:solidFill>
              </a:rPr>
              <a:t>Resources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459095" y="1380387"/>
            <a:ext cx="1310640" cy="64452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550">
                <a:latin typeface="Calibri"/>
                <a:cs typeface="Calibri"/>
              </a:rPr>
              <a:t>Lola</a:t>
            </a:r>
            <a:r>
              <a:rPr dirty="0" sz="1550" spc="7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Lasaga</a:t>
            </a:r>
            <a:r>
              <a:rPr dirty="0" sz="1550" spc="8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Gila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Recursos</a:t>
            </a:r>
            <a:r>
              <a:rPr dirty="0" sz="1100" spc="-3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Humanos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Human</a:t>
            </a:r>
            <a:r>
              <a:rPr dirty="0" sz="11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Resources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138801" y="2224151"/>
            <a:ext cx="1980564" cy="1919605"/>
            <a:chOff x="5138801" y="2224151"/>
            <a:chExt cx="1980564" cy="1919605"/>
          </a:xfrm>
        </p:grpSpPr>
        <p:sp>
          <p:nvSpPr>
            <p:cNvPr id="5" name="object 5" descr=""/>
            <p:cNvSpPr/>
            <p:nvPr/>
          </p:nvSpPr>
          <p:spPr>
            <a:xfrm>
              <a:off x="5138801" y="2224151"/>
              <a:ext cx="1980564" cy="1828800"/>
            </a:xfrm>
            <a:custGeom>
              <a:avLst/>
              <a:gdLst/>
              <a:ahLst/>
              <a:cxnLst/>
              <a:rect l="l" t="t" r="r" b="b"/>
              <a:pathLst>
                <a:path w="1980565" h="1828800">
                  <a:moveTo>
                    <a:pt x="971550" y="0"/>
                  </a:moveTo>
                  <a:lnTo>
                    <a:pt x="971550" y="1828673"/>
                  </a:lnTo>
                </a:path>
                <a:path w="1980565" h="1828800">
                  <a:moveTo>
                    <a:pt x="0" y="476250"/>
                  </a:moveTo>
                  <a:lnTo>
                    <a:pt x="1979929" y="476250"/>
                  </a:lnTo>
                </a:path>
                <a:path w="1980565" h="1828800">
                  <a:moveTo>
                    <a:pt x="990600" y="1819275"/>
                  </a:moveTo>
                  <a:lnTo>
                    <a:pt x="1980565" y="1819275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29325" y="2600325"/>
              <a:ext cx="209550" cy="20955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19800" y="3943350"/>
              <a:ext cx="209550" cy="200025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2496820" y="2295461"/>
            <a:ext cx="1709420" cy="10350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5080">
              <a:lnSpc>
                <a:spcPct val="100600"/>
              </a:lnSpc>
              <a:spcBef>
                <a:spcPts val="114"/>
              </a:spcBef>
            </a:pPr>
            <a:r>
              <a:rPr dirty="0" sz="1400">
                <a:latin typeface="Calibri"/>
                <a:cs typeface="Calibri"/>
              </a:rPr>
              <a:t>Mª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Jesús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Pérez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Andrés </a:t>
            </a:r>
            <a:r>
              <a:rPr dirty="0" sz="1400">
                <a:latin typeface="Calibri"/>
                <a:cs typeface="Calibri"/>
              </a:rPr>
              <a:t>Paula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Candela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Hurtado Vanesa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Alonso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del</a:t>
            </a:r>
            <a:r>
              <a:rPr dirty="0" sz="1400" spc="6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Toro</a:t>
            </a:r>
            <a:endParaRPr sz="1400">
              <a:latin typeface="Calibri"/>
              <a:cs typeface="Calibri"/>
            </a:endParaRPr>
          </a:p>
          <a:p>
            <a:pPr algn="just" marL="12700">
              <a:lnSpc>
                <a:spcPts val="1315"/>
              </a:lnSpc>
              <a:spcBef>
                <a:spcPts val="225"/>
              </a:spcBef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Administración</a:t>
            </a:r>
            <a:r>
              <a:rPr dirty="0" sz="1100" spc="-5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Personal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ts val="131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Staff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 Administration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752080" y="2304732"/>
            <a:ext cx="2086610" cy="9969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6510" marR="5080">
              <a:lnSpc>
                <a:spcPct val="100600"/>
              </a:lnSpc>
              <a:spcBef>
                <a:spcPts val="114"/>
              </a:spcBef>
            </a:pPr>
            <a:r>
              <a:rPr dirty="0" sz="1400">
                <a:latin typeface="Calibri"/>
                <a:cs typeface="Calibri"/>
              </a:rPr>
              <a:t>Miguel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Ángel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Baena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Ortiz </a:t>
            </a:r>
            <a:r>
              <a:rPr dirty="0" sz="1400">
                <a:latin typeface="Calibri"/>
                <a:cs typeface="Calibri"/>
              </a:rPr>
              <a:t>Fernando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Gutiérrez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Triguero </a:t>
            </a:r>
            <a:r>
              <a:rPr dirty="0" sz="1400">
                <a:latin typeface="Calibri"/>
                <a:cs typeface="Calibri"/>
              </a:rPr>
              <a:t>Ascensión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Sanz </a:t>
            </a:r>
            <a:r>
              <a:rPr dirty="0" sz="1400" spc="-10">
                <a:latin typeface="Calibri"/>
                <a:cs typeface="Calibri"/>
              </a:rPr>
              <a:t>Alcaide</a:t>
            </a:r>
            <a:endParaRPr sz="1400">
              <a:latin typeface="Calibri"/>
              <a:cs typeface="Calibri"/>
            </a:endParaRPr>
          </a:p>
          <a:p>
            <a:pPr marL="12700" marR="1852930">
              <a:lnSpc>
                <a:spcPct val="79800"/>
              </a:lnSpc>
              <a:spcBef>
                <a:spcPts val="450"/>
              </a:spcBef>
            </a:pP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PRL </a:t>
            </a:r>
            <a:r>
              <a:rPr dirty="0" sz="1100" spc="-25">
                <a:solidFill>
                  <a:srgbClr val="7E7E7E"/>
                </a:solidFill>
                <a:latin typeface="Calibri"/>
                <a:cs typeface="Calibri"/>
              </a:rPr>
              <a:t>LRP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752080" y="3802697"/>
            <a:ext cx="1555750" cy="5638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61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Maribel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Picazo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López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50"/>
              </a:lnSpc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Selección</a:t>
            </a:r>
            <a:r>
              <a:rPr dirty="0" sz="1100" spc="-4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3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Formación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Staff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Pick</a:t>
            </a:r>
            <a:r>
              <a:rPr dirty="0" sz="11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Training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5684" y="6430864"/>
            <a:ext cx="1265369" cy="281991"/>
          </a:xfrm>
          <a:prstGeom prst="rect">
            <a:avLst/>
          </a:prstGeom>
        </p:spPr>
      </p:pic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138801" y="2176526"/>
            <a:ext cx="1932939" cy="1965325"/>
            <a:chOff x="5138801" y="2176526"/>
            <a:chExt cx="1932939" cy="1965325"/>
          </a:xfrm>
        </p:grpSpPr>
        <p:sp>
          <p:nvSpPr>
            <p:cNvPr id="3" name="object 3" descr=""/>
            <p:cNvSpPr/>
            <p:nvPr/>
          </p:nvSpPr>
          <p:spPr>
            <a:xfrm>
              <a:off x="5138801" y="2176526"/>
              <a:ext cx="1932939" cy="1962150"/>
            </a:xfrm>
            <a:custGeom>
              <a:avLst/>
              <a:gdLst/>
              <a:ahLst/>
              <a:cxnLst/>
              <a:rect l="l" t="t" r="r" b="b"/>
              <a:pathLst>
                <a:path w="1932940" h="1962150">
                  <a:moveTo>
                    <a:pt x="990600" y="0"/>
                  </a:moveTo>
                  <a:lnTo>
                    <a:pt x="990600" y="1962023"/>
                  </a:lnTo>
                </a:path>
                <a:path w="1932940" h="1962150">
                  <a:moveTo>
                    <a:pt x="0" y="714375"/>
                  </a:moveTo>
                  <a:lnTo>
                    <a:pt x="1932431" y="714375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91225" y="2771775"/>
              <a:ext cx="209550" cy="20955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5138801" y="3443351"/>
              <a:ext cx="989965" cy="695325"/>
            </a:xfrm>
            <a:custGeom>
              <a:avLst/>
              <a:gdLst/>
              <a:ahLst/>
              <a:cxnLst/>
              <a:rect l="l" t="t" r="r" b="b"/>
              <a:pathLst>
                <a:path w="989964" h="695325">
                  <a:moveTo>
                    <a:pt x="0" y="0"/>
                  </a:moveTo>
                  <a:lnTo>
                    <a:pt x="989964" y="0"/>
                  </a:lnTo>
                </a:path>
                <a:path w="989964" h="695325">
                  <a:moveTo>
                    <a:pt x="0" y="695325"/>
                  </a:moveTo>
                  <a:lnTo>
                    <a:pt x="961389" y="695325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5396610" y="1272657"/>
            <a:ext cx="1552575" cy="68961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1550">
                <a:latin typeface="Calibri"/>
                <a:cs typeface="Calibri"/>
              </a:rPr>
              <a:t>Luis</a:t>
            </a:r>
            <a:r>
              <a:rPr dirty="0" sz="1550" spc="1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Bravo</a:t>
            </a:r>
            <a:r>
              <a:rPr dirty="0" sz="1550" spc="10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Méndez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Transformación</a:t>
            </a:r>
            <a:r>
              <a:rPr dirty="0" sz="1100" spc="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Digital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10">
                <a:latin typeface="Calibri"/>
                <a:cs typeface="Calibri"/>
              </a:rPr>
              <a:t>Information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Officer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43050" y="475868"/>
            <a:ext cx="8404860" cy="518159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200" spc="-150"/>
              <a:t>Transformación</a:t>
            </a:r>
            <a:r>
              <a:rPr dirty="0" sz="3200" spc="-505"/>
              <a:t> </a:t>
            </a:r>
            <a:r>
              <a:rPr dirty="0" sz="3200" spc="-155"/>
              <a:t>Digital</a:t>
            </a:r>
            <a:r>
              <a:rPr dirty="0" sz="3200" spc="-405"/>
              <a:t> </a:t>
            </a:r>
            <a:r>
              <a:rPr dirty="0" sz="3200">
                <a:solidFill>
                  <a:srgbClr val="A6A6A6"/>
                </a:solidFill>
              </a:rPr>
              <a:t>|</a:t>
            </a:r>
            <a:r>
              <a:rPr dirty="0" sz="3200" spc="-395">
                <a:solidFill>
                  <a:srgbClr val="A6A6A6"/>
                </a:solidFill>
              </a:rPr>
              <a:t> </a:t>
            </a:r>
            <a:r>
              <a:rPr dirty="0" sz="3200" spc="-155">
                <a:solidFill>
                  <a:srgbClr val="A6A6A6"/>
                </a:solidFill>
              </a:rPr>
              <a:t>Digital</a:t>
            </a:r>
            <a:r>
              <a:rPr dirty="0" sz="3200" spc="-515">
                <a:solidFill>
                  <a:srgbClr val="A6A6A6"/>
                </a:solidFill>
              </a:rPr>
              <a:t> </a:t>
            </a:r>
            <a:r>
              <a:rPr dirty="0" sz="3200" spc="-114">
                <a:solidFill>
                  <a:srgbClr val="A6A6A6"/>
                </a:solidFill>
              </a:rPr>
              <a:t>Transformation</a:t>
            </a:r>
            <a:endParaRPr sz="3200"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5684" y="6383239"/>
            <a:ext cx="1265369" cy="281991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2356866" y="3265106"/>
            <a:ext cx="2024380" cy="13188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Luis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Cuenca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Cutando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 spc="10">
                <a:solidFill>
                  <a:srgbClr val="FF0000"/>
                </a:solidFill>
                <a:latin typeface="Calibri"/>
                <a:cs typeface="Calibri"/>
              </a:rPr>
              <a:t>Sistemas</a:t>
            </a:r>
            <a:r>
              <a:rPr dirty="0" sz="11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11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Ciberseguridad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Infrastructure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Cybersecurity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ts val="161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David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Asprón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Leal</a:t>
            </a:r>
            <a:endParaRPr sz="1400">
              <a:latin typeface="Calibri"/>
              <a:cs typeface="Calibri"/>
            </a:endParaRPr>
          </a:p>
          <a:p>
            <a:pPr marL="12700" marR="888365">
              <a:lnSpc>
                <a:spcPts val="1280"/>
              </a:lnSpc>
              <a:spcBef>
                <a:spcPts val="5"/>
              </a:spcBef>
            </a:pPr>
            <a:r>
              <a:rPr dirty="0" sz="1100" spc="10">
                <a:solidFill>
                  <a:srgbClr val="FF0000"/>
                </a:solidFill>
                <a:latin typeface="Calibri"/>
                <a:cs typeface="Calibri"/>
              </a:rPr>
              <a:t>Atención</a:t>
            </a:r>
            <a:r>
              <a:rPr dirty="0" sz="1100" spc="-5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dirty="0" sz="1100" spc="-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usuario </a:t>
            </a:r>
            <a:r>
              <a:rPr dirty="0" sz="1100" spc="-10">
                <a:latin typeface="Calibri"/>
                <a:cs typeface="Calibri"/>
              </a:rPr>
              <a:t>Heldpdesk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0" name="object 10" descr=""/>
          <p:cNvSpPr txBox="1"/>
          <p:nvPr/>
        </p:nvSpPr>
        <p:spPr>
          <a:xfrm>
            <a:off x="2356866" y="2565653"/>
            <a:ext cx="1758314" cy="576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Raúl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Aguilera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López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300"/>
              </a:lnSpc>
              <a:spcBef>
                <a:spcPts val="30"/>
              </a:spcBef>
            </a:pP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Proyectos</a:t>
            </a:r>
            <a:r>
              <a:rPr dirty="0" sz="1100" spc="-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Analítica</a:t>
            </a:r>
            <a:r>
              <a:rPr dirty="0" sz="11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dirty="0" sz="1100" spc="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0000"/>
                </a:solidFill>
                <a:latin typeface="Calibri"/>
                <a:cs typeface="Calibri"/>
              </a:rPr>
              <a:t>Datos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00"/>
              </a:lnSpc>
            </a:pPr>
            <a:r>
              <a:rPr dirty="0" sz="1100" spc="10">
                <a:latin typeface="Calibri"/>
                <a:cs typeface="Calibri"/>
              </a:rPr>
              <a:t>Service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Business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Analytics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549133" y="2566415"/>
            <a:ext cx="2302510" cy="5613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635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Inmaculada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Fernández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Castrillo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55"/>
              </a:lnSpc>
            </a:pP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CEE</a:t>
            </a:r>
            <a:r>
              <a:rPr dirty="0" sz="1100" spc="-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0000"/>
                </a:solidFill>
                <a:latin typeface="Calibri"/>
                <a:cs typeface="Calibri"/>
              </a:rPr>
              <a:t>Servicios</a:t>
            </a:r>
            <a:r>
              <a:rPr dirty="0" sz="11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Digitales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95"/>
              </a:lnSpc>
            </a:pPr>
            <a:r>
              <a:rPr dirty="0" sz="1100">
                <a:latin typeface="Calibri"/>
                <a:cs typeface="Calibri"/>
              </a:rPr>
              <a:t>CEE Digital </a:t>
            </a:r>
            <a:r>
              <a:rPr dirty="0" sz="1100" spc="-10"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684" y="6430864"/>
            <a:ext cx="1265369" cy="281991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4834001" y="2690876"/>
            <a:ext cx="2560955" cy="776605"/>
            <a:chOff x="4834001" y="2690876"/>
            <a:chExt cx="2560955" cy="776605"/>
          </a:xfrm>
        </p:grpSpPr>
        <p:sp>
          <p:nvSpPr>
            <p:cNvPr id="4" name="object 4" descr=""/>
            <p:cNvSpPr/>
            <p:nvPr/>
          </p:nvSpPr>
          <p:spPr>
            <a:xfrm>
              <a:off x="4834001" y="2690876"/>
              <a:ext cx="2560955" cy="666750"/>
            </a:xfrm>
            <a:custGeom>
              <a:avLst/>
              <a:gdLst/>
              <a:ahLst/>
              <a:cxnLst/>
              <a:rect l="l" t="t" r="r" b="b"/>
              <a:pathLst>
                <a:path w="2560954" h="666750">
                  <a:moveTo>
                    <a:pt x="1266825" y="0"/>
                  </a:moveTo>
                  <a:lnTo>
                    <a:pt x="1266825" y="628523"/>
                  </a:lnTo>
                </a:path>
                <a:path w="2560954" h="666750">
                  <a:moveTo>
                    <a:pt x="0" y="666750"/>
                  </a:moveTo>
                  <a:lnTo>
                    <a:pt x="2560701" y="66675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91225" y="3257550"/>
              <a:ext cx="209550" cy="209550"/>
            </a:xfrm>
            <a:prstGeom prst="rect">
              <a:avLst/>
            </a:prstGeom>
          </p:spPr>
        </p:pic>
      </p:grpSp>
      <p:sp>
        <p:nvSpPr>
          <p:cNvPr id="6" name="object 6" descr=""/>
          <p:cNvSpPr txBox="1"/>
          <p:nvPr/>
        </p:nvSpPr>
        <p:spPr>
          <a:xfrm>
            <a:off x="2358389" y="3131248"/>
            <a:ext cx="1931670" cy="5410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14"/>
              </a:spcBef>
            </a:pPr>
            <a:r>
              <a:rPr dirty="0" sz="1200">
                <a:latin typeface="Calibri"/>
                <a:cs typeface="Calibri"/>
              </a:rPr>
              <a:t>David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Ferrero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Gutiérrez 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Comunicación</a:t>
            </a:r>
            <a:r>
              <a:rPr dirty="0" sz="1100" spc="-8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7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Social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Media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Communication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Social</a:t>
            </a:r>
            <a:r>
              <a:rPr dirty="0" sz="11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Media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7" name="object 7" descr=""/>
          <p:cNvSpPr txBox="1"/>
          <p:nvPr/>
        </p:nvSpPr>
        <p:spPr>
          <a:xfrm>
            <a:off x="7688580" y="2983484"/>
            <a:ext cx="1248410" cy="73152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dirty="0" sz="1200">
                <a:latin typeface="Calibri"/>
                <a:cs typeface="Calibri"/>
              </a:rPr>
              <a:t>Sonia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Calvo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Carrizo </a:t>
            </a:r>
            <a:r>
              <a:rPr dirty="0" sz="1200">
                <a:latin typeface="Calibri"/>
                <a:cs typeface="Calibri"/>
              </a:rPr>
              <a:t>Paula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Lobo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del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Pozo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Comunicación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Communication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5730" rIns="0" bIns="0" rtlCol="0" vert="horz">
            <a:spAutoFit/>
          </a:bodyPr>
          <a:lstStyle/>
          <a:p>
            <a:pPr marL="832485">
              <a:lnSpc>
                <a:spcPts val="4140"/>
              </a:lnSpc>
              <a:spcBef>
                <a:spcPts val="105"/>
              </a:spcBef>
            </a:pPr>
            <a:r>
              <a:rPr dirty="0" spc="-210"/>
              <a:t>Comunicación,</a:t>
            </a:r>
            <a:r>
              <a:rPr dirty="0" spc="-540"/>
              <a:t> </a:t>
            </a:r>
            <a:r>
              <a:rPr dirty="0"/>
              <a:t>RSC</a:t>
            </a:r>
            <a:r>
              <a:rPr dirty="0" spc="-540"/>
              <a:t> </a:t>
            </a:r>
            <a:r>
              <a:rPr dirty="0" spc="-150"/>
              <a:t>y</a:t>
            </a:r>
            <a:r>
              <a:rPr dirty="0" spc="-405"/>
              <a:t> </a:t>
            </a:r>
            <a:r>
              <a:rPr dirty="0" spc="-90"/>
              <a:t>Relaciones</a:t>
            </a:r>
            <a:r>
              <a:rPr dirty="0" spc="-635"/>
              <a:t> </a:t>
            </a:r>
            <a:r>
              <a:rPr dirty="0" spc="-80"/>
              <a:t>Institucionales</a:t>
            </a:r>
          </a:p>
          <a:p>
            <a:pPr marL="688975">
              <a:lnSpc>
                <a:spcPts val="414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484">
                <a:solidFill>
                  <a:srgbClr val="7E7E7E"/>
                </a:solidFill>
              </a:rPr>
              <a:t> </a:t>
            </a:r>
            <a:r>
              <a:rPr dirty="0" spc="-225">
                <a:solidFill>
                  <a:srgbClr val="7E7E7E"/>
                </a:solidFill>
              </a:rPr>
              <a:t>Communication,</a:t>
            </a:r>
            <a:r>
              <a:rPr dirty="0" spc="-53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CSR</a:t>
            </a:r>
            <a:r>
              <a:rPr dirty="0" spc="-490">
                <a:solidFill>
                  <a:srgbClr val="7E7E7E"/>
                </a:solidFill>
              </a:rPr>
              <a:t> </a:t>
            </a:r>
            <a:r>
              <a:rPr dirty="0" spc="-210">
                <a:solidFill>
                  <a:srgbClr val="7E7E7E"/>
                </a:solidFill>
              </a:rPr>
              <a:t>and</a:t>
            </a:r>
            <a:r>
              <a:rPr dirty="0" spc="-520">
                <a:solidFill>
                  <a:srgbClr val="7E7E7E"/>
                </a:solidFill>
              </a:rPr>
              <a:t> </a:t>
            </a:r>
            <a:r>
              <a:rPr dirty="0" spc="-145">
                <a:solidFill>
                  <a:srgbClr val="7E7E7E"/>
                </a:solidFill>
              </a:rPr>
              <a:t>Institutional</a:t>
            </a:r>
            <a:r>
              <a:rPr dirty="0" spc="-585">
                <a:solidFill>
                  <a:srgbClr val="7E7E7E"/>
                </a:solidFill>
              </a:rPr>
              <a:t> </a:t>
            </a:r>
            <a:r>
              <a:rPr dirty="0" spc="-40">
                <a:solidFill>
                  <a:srgbClr val="7E7E7E"/>
                </a:solidFill>
              </a:rPr>
              <a:t>Relations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5277103" y="1909190"/>
            <a:ext cx="1876425" cy="73723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550">
                <a:latin typeface="Calibri"/>
                <a:cs typeface="Calibri"/>
              </a:rPr>
              <a:t>Virginia</a:t>
            </a:r>
            <a:r>
              <a:rPr dirty="0" sz="1550" spc="6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Ródenas</a:t>
            </a:r>
            <a:r>
              <a:rPr dirty="0" sz="1550" spc="21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Parra</a:t>
            </a:r>
            <a:endParaRPr sz="155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365"/>
              </a:spcBef>
            </a:pP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Comunicación,</a:t>
            </a:r>
            <a:r>
              <a:rPr dirty="0" sz="1100" spc="-6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RSC</a:t>
            </a:r>
            <a:r>
              <a:rPr dirty="0" sz="1100" spc="-9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19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RRII</a:t>
            </a:r>
            <a:endParaRPr sz="1100">
              <a:latin typeface="Calibri"/>
              <a:cs typeface="Calibri"/>
            </a:endParaRPr>
          </a:p>
          <a:p>
            <a:pPr marL="16510">
              <a:lnSpc>
                <a:spcPct val="100000"/>
              </a:lnSpc>
              <a:spcBef>
                <a:spcPts val="244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Communication,</a:t>
            </a:r>
            <a:r>
              <a:rPr dirty="0" sz="11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CSR</a:t>
            </a:r>
            <a:r>
              <a:rPr dirty="0" sz="1100" spc="2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IIRR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1077849"/>
            <a:ext cx="4745990" cy="1123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0"/>
              <a:t>Servicios</a:t>
            </a:r>
            <a:r>
              <a:rPr dirty="0" spc="-490"/>
              <a:t> </a:t>
            </a:r>
            <a:r>
              <a:rPr dirty="0" spc="-65"/>
              <a:t>Asistenciales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495">
                <a:solidFill>
                  <a:srgbClr val="7E7E7E"/>
                </a:solidFill>
              </a:rPr>
              <a:t> </a:t>
            </a:r>
            <a:r>
              <a:rPr dirty="0" spc="-95">
                <a:solidFill>
                  <a:srgbClr val="7E7E7E"/>
                </a:solidFill>
              </a:rPr>
              <a:t>Assistance</a:t>
            </a:r>
            <a:r>
              <a:rPr dirty="0" spc="-59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183" y="6290841"/>
            <a:ext cx="1265369" cy="2863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5000" y="1857375"/>
            <a:ext cx="5848350" cy="3895725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2024-04-17T09:17:09Z</dcterms:created>
  <dcterms:modified xsi:type="dcterms:W3CDTF">2024-04-17T09:17:09Z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2024-01-09T00:00:00Z</vt:filetime>
  </property>
  <property fmtid="{D5CDD505-2E9C-101B-9397-08002B2CF9AE}" pid="3" name="LastSaved">
    <vt:filetime>2024-04-17T00:00:00Z</vt:filetime>
  </property>
</Properties>
</file>