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350" r:id="rId7"/>
    <p:sldId id="355" r:id="rId8"/>
    <p:sldId id="262" r:id="rId9"/>
    <p:sldId id="267" r:id="rId10"/>
    <p:sldId id="261" r:id="rId11"/>
    <p:sldId id="260" r:id="rId12"/>
    <p:sldId id="269" r:id="rId13"/>
    <p:sldId id="277" r:id="rId14"/>
    <p:sldId id="357" r:id="rId15"/>
    <p:sldId id="275" r:id="rId16"/>
    <p:sldId id="263" r:id="rId17"/>
    <p:sldId id="356" r:id="rId18"/>
  </p:sldIdLst>
  <p:sldSz cx="12192000" cy="6858000"/>
  <p:notesSz cx="9926638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474579-A182-219E-37A9-CECF87D803EF}" name="Ana Magalló Medina" initials="AM" userId="S::ana.magallo@grupoenvera.org::8598d3ef-9856-4a0c-9944-418ea71fd8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610EA3-3D75-1064-51CE-74DDFCB198EA}" v="61" dt="2025-11-21T07:07:41.71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251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A8728CEC-8710-4B22-8A07-F1F22D801007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251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A817BBB9-8F9E-4BC4-AD15-7E02E82F07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95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7BBB9-8F9E-4BC4-AD15-7E02E82F079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07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7BBB9-8F9E-4BC4-AD15-7E02E82F079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81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7BBB9-8F9E-4BC4-AD15-7E02E82F079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24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6257-108D-493D-AEAF-21590A203D7B}" type="datetime1">
              <a:rPr lang="en-US" smtClean="0"/>
              <a:t>11/20/2025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E88E-0467-4B79-9E85-483810030364}" type="datetime1">
              <a:rPr lang="en-US" smtClean="0"/>
              <a:t>11/20/2025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4CF6C-B06E-4192-A268-4EDE20E84615}" type="datetime1">
              <a:rPr lang="en-US" smtClean="0"/>
              <a:t>11/20/2025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9E9C0-226C-41A5-A556-27581AEAD3EF}" type="datetime1">
              <a:rPr lang="en-US" smtClean="0"/>
              <a:t>11/20/2025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A9E8C-EEFC-4C30-BC25-1CF3BA80FCC9}" type="datetime1">
              <a:rPr lang="en-US" smtClean="0"/>
              <a:t>11/20/2025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3BBD-0616-4C99-A3E0-2DAD8BD6E87D}" type="datetime1">
              <a:rPr lang="en-US" smtClean="0"/>
              <a:t>11/20/2025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1C7CF-B618-4B6F-BB96-85F02BCF2CD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35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6EB60-11FB-46BC-AFA4-2E70A888F587}" type="datetime1">
              <a:rPr lang="en-US" smtClean="0"/>
              <a:t>11/20/2025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4BEEC-0271-4AC5-9B25-3945B9711D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00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1" cy="2769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1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222D2-9D94-4DB9-86E0-574ABFEE571D}" type="datetime1">
              <a:rPr lang="en-US" smtClean="0"/>
              <a:t>11/20/2025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F2201-17DE-4C54-9A9F-4E4E78137F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1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43F93-0D06-416E-8ED5-EA30B3275BB7}" type="datetime1">
              <a:rPr lang="en-US" smtClean="0"/>
              <a:t>11/20/2025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5D83C35-1F93-434B-A007-D0A52CA6954A}"/>
              </a:ext>
            </a:extLst>
          </p:cNvPr>
          <p:cNvSpPr txBox="1"/>
          <p:nvPr/>
        </p:nvSpPr>
        <p:spPr>
          <a:xfrm>
            <a:off x="533400" y="1043530"/>
            <a:ext cx="65258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3600" dirty="0">
                <a:solidFill>
                  <a:srgbClr val="FF5D5D"/>
                </a:solidFill>
                <a:latin typeface="Bahnschrift Light"/>
              </a:rPr>
              <a:t>Organigrama junio 2025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1C71E4-FF18-468C-A874-966F81DC6955}"/>
              </a:ext>
            </a:extLst>
          </p:cNvPr>
          <p:cNvSpPr txBox="1"/>
          <p:nvPr/>
        </p:nvSpPr>
        <p:spPr>
          <a:xfrm>
            <a:off x="533400" y="1558203"/>
            <a:ext cx="86380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3600" dirty="0">
                <a:latin typeface="Consolas"/>
              </a:rPr>
              <a:t>Organization chart </a:t>
            </a:r>
            <a:r>
              <a:rPr lang="en" sz="3600" dirty="0" err="1">
                <a:latin typeface="Consolas"/>
              </a:rPr>
              <a:t>june</a:t>
            </a:r>
            <a:r>
              <a:rPr lang="en" sz="3600" dirty="0">
                <a:latin typeface="Consolas"/>
              </a:rPr>
              <a:t> 2025</a:t>
            </a:r>
            <a:endParaRPr lang="es-ES" sz="3600" dirty="0">
              <a:solidFill>
                <a:schemeClr val="bg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21EF2CCF-B7A7-4421-A995-B40ACA1D7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0249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</a:t>
            </a:fld>
            <a:endParaRPr lang="es-ES"/>
          </a:p>
        </p:txBody>
      </p:sp>
      <p:pic>
        <p:nvPicPr>
          <p:cNvPr id="7" name="Imagen 6" descr="Imagen que contiene botella, tabla, hecho de madera, comida&#10;&#10;Descripción generada automáticamente">
            <a:extLst>
              <a:ext uri="{FF2B5EF4-FFF2-40B4-BE49-F238E27FC236}">
                <a16:creationId xmlns:a16="http://schemas.microsoft.com/office/drawing/2014/main" id="{55A18CC1-0076-4864-AA43-166D7E04D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29" y="2369540"/>
            <a:ext cx="6091463" cy="40463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7B9D81-EE56-4E26-9EF8-4ADD01611AA7}"/>
              </a:ext>
            </a:extLst>
          </p:cNvPr>
          <p:cNvSpPr txBox="1"/>
          <p:nvPr/>
        </p:nvSpPr>
        <p:spPr>
          <a:xfrm>
            <a:off x="533400" y="1043530"/>
            <a:ext cx="106194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3600" dirty="0">
                <a:solidFill>
                  <a:srgbClr val="FF5D5D"/>
                </a:solidFill>
                <a:latin typeface="Bahnschrift Light"/>
              </a:rPr>
              <a:t>Servicios de Apoyo y Atención a Discapacidad</a:t>
            </a:r>
            <a:endParaRPr lang="es-ES" sz="3600" dirty="0" err="1">
              <a:solidFill>
                <a:srgbClr val="FF5D5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79CD78-6533-45D4-A492-AC82D0DC9AAF}"/>
              </a:ext>
            </a:extLst>
          </p:cNvPr>
          <p:cNvSpPr txBox="1"/>
          <p:nvPr/>
        </p:nvSpPr>
        <p:spPr>
          <a:xfrm>
            <a:off x="533400" y="1591333"/>
            <a:ext cx="94487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Support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and Care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Services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for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Disability</a:t>
            </a:r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4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6ABB56B2-CB0D-44F7-B303-7D407BF7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2" y="610951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5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F769E876-8A17-4D82-A6E2-262D8DE42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479" y="2475419"/>
            <a:ext cx="5843391" cy="3895594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73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 flipV="1">
            <a:off x="4906360" y="2479381"/>
            <a:ext cx="1936293" cy="45719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83866" y="2170996"/>
            <a:ext cx="60995" cy="1794327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92037935-5080-45E0-9D02-1EBA28BBAFBC}"/>
              </a:ext>
            </a:extLst>
          </p:cNvPr>
          <p:cNvSpPr txBox="1"/>
          <p:nvPr/>
        </p:nvSpPr>
        <p:spPr>
          <a:xfrm>
            <a:off x="4649931" y="1543269"/>
            <a:ext cx="23874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/>
              <a:t>Ana </a:t>
            </a:r>
            <a:r>
              <a:rPr lang="es-ES" sz="1600" err="1"/>
              <a:t>Magalló</a:t>
            </a:r>
            <a:r>
              <a:rPr lang="es-ES" sz="1600"/>
              <a:t> Medina</a:t>
            </a:r>
            <a:endParaRPr lang="es-ES" sz="1600">
              <a:cs typeface="Calibri"/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E804E735-425B-4C29-8EE4-07C8D4E50A79}"/>
              </a:ext>
            </a:extLst>
          </p:cNvPr>
          <p:cNvSpPr txBox="1"/>
          <p:nvPr/>
        </p:nvSpPr>
        <p:spPr>
          <a:xfrm>
            <a:off x="4644866" y="1782387"/>
            <a:ext cx="279225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</a:rPr>
              <a:t>Servicios de Apoyo y Atención a Discapacidad</a:t>
            </a:r>
            <a:endParaRPr lang="es-ES" sz="1100" dirty="0">
              <a:solidFill>
                <a:srgbClr val="000000"/>
              </a:solidFill>
            </a:endParaRPr>
          </a:p>
          <a:p>
            <a:endParaRPr lang="es-ES" sz="1100" dirty="0">
              <a:solidFill>
                <a:srgbClr val="FF5D5D"/>
              </a:solidFill>
              <a:ea typeface="Calibri"/>
              <a:cs typeface="Calibri"/>
            </a:endParaRPr>
          </a:p>
        </p:txBody>
      </p:sp>
      <p:pic>
        <p:nvPicPr>
          <p:cNvPr id="76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6F61271C-8038-4913-B0A9-D5BB35DF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8" y="610951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id="{26154C9A-36B4-45EF-81C4-430D2A5A33B7}"/>
              </a:ext>
            </a:extLst>
          </p:cNvPr>
          <p:cNvSpPr txBox="1"/>
          <p:nvPr/>
        </p:nvSpPr>
        <p:spPr>
          <a:xfrm>
            <a:off x="4644866" y="1951665"/>
            <a:ext cx="263680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Suppo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rt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and Care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Services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Disability</a:t>
            </a:r>
            <a:endParaRPr lang="es-ES" sz="11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object 59">
            <a:extLst>
              <a:ext uri="{FF2B5EF4-FFF2-40B4-BE49-F238E27FC236}">
                <a16:creationId xmlns:a16="http://schemas.microsoft.com/office/drawing/2014/main" id="{B5C48B85-B2A2-46B6-8C90-A0B48FC4D244}"/>
              </a:ext>
            </a:extLst>
          </p:cNvPr>
          <p:cNvSpPr/>
          <p:nvPr/>
        </p:nvSpPr>
        <p:spPr>
          <a:xfrm>
            <a:off x="4906360" y="3317405"/>
            <a:ext cx="984692" cy="45719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2F5E9753-0C3E-4ACA-B632-11407CC16757}"/>
              </a:ext>
            </a:extLst>
          </p:cNvPr>
          <p:cNvSpPr txBox="1"/>
          <p:nvPr/>
        </p:nvSpPr>
        <p:spPr>
          <a:xfrm>
            <a:off x="573981" y="225602"/>
            <a:ext cx="1082816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 dirty="0">
                <a:solidFill>
                  <a:srgbClr val="FF5D5D"/>
                </a:solidFill>
                <a:latin typeface="Bahnschrift Light"/>
              </a:rPr>
              <a:t>Servicios de Apoyo y Atención a Discapacidad</a:t>
            </a:r>
            <a:endParaRPr lang="en-US" dirty="0"/>
          </a:p>
          <a:p>
            <a:r>
              <a:rPr lang="es-ES" sz="36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    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Support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and Care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Services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for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Disability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Bahnschrift Light"/>
            </a:endParaRPr>
          </a:p>
          <a:p>
            <a:pPr algn="ctr"/>
            <a:endParaRPr lang="es-ES" sz="3600" dirty="0">
              <a:solidFill>
                <a:schemeClr val="bg1">
                  <a:lumMod val="50000"/>
                </a:schemeClr>
              </a:solidFill>
              <a:latin typeface="Bahnschrift Light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879907" y="2435889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891052" y="3229675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894743" y="3849407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30443BD-AB7D-4998-B37C-ED2C95159D67}"/>
              </a:ext>
            </a:extLst>
          </p:cNvPr>
          <p:cNvSpPr txBox="1"/>
          <p:nvPr/>
        </p:nvSpPr>
        <p:spPr>
          <a:xfrm>
            <a:off x="3187188" y="2145362"/>
            <a:ext cx="217576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/>
              <a:t>Ana </a:t>
            </a:r>
            <a:r>
              <a:rPr lang="es-ES" sz="1400" dirty="0" err="1"/>
              <a:t>Magalló</a:t>
            </a:r>
            <a:r>
              <a:rPr lang="es-ES" sz="1400" dirty="0"/>
              <a:t> Medina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83E72DD-617D-48B2-93F2-21BC1BE975A3}"/>
              </a:ext>
            </a:extLst>
          </p:cNvPr>
          <p:cNvSpPr txBox="1"/>
          <p:nvPr/>
        </p:nvSpPr>
        <p:spPr>
          <a:xfrm>
            <a:off x="3169064" y="2376582"/>
            <a:ext cx="2005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Servicio de Psicología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E0E0E22-C0D1-4CB4-9475-242E5A34CD61}"/>
              </a:ext>
            </a:extLst>
          </p:cNvPr>
          <p:cNvSpPr txBox="1"/>
          <p:nvPr/>
        </p:nvSpPr>
        <p:spPr>
          <a:xfrm>
            <a:off x="3169064" y="2521235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Psychology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Service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A8D7CAA-E7B6-42D7-B6EE-0A478EDDF983}"/>
              </a:ext>
            </a:extLst>
          </p:cNvPr>
          <p:cNvSpPr txBox="1"/>
          <p:nvPr/>
        </p:nvSpPr>
        <p:spPr>
          <a:xfrm>
            <a:off x="3142786" y="3029763"/>
            <a:ext cx="227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/>
              <a:t>Mª José Fernández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067A7EE-1FCC-4A72-A00F-975A77351334}"/>
              </a:ext>
            </a:extLst>
          </p:cNvPr>
          <p:cNvSpPr txBox="1"/>
          <p:nvPr/>
        </p:nvSpPr>
        <p:spPr>
          <a:xfrm>
            <a:off x="3133136" y="3205911"/>
            <a:ext cx="1808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Apoyo Social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B7869DF-9320-4754-AF12-00A318F443BB}"/>
              </a:ext>
            </a:extLst>
          </p:cNvPr>
          <p:cNvSpPr txBox="1"/>
          <p:nvPr/>
        </p:nvSpPr>
        <p:spPr>
          <a:xfrm>
            <a:off x="3134276" y="3358311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Social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Support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F4388A3-69B6-4076-B278-2B23A1D2428C}"/>
              </a:ext>
            </a:extLst>
          </p:cNvPr>
          <p:cNvSpPr txBox="1"/>
          <p:nvPr/>
        </p:nvSpPr>
        <p:spPr>
          <a:xfrm>
            <a:off x="7037421" y="2163686"/>
            <a:ext cx="190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/>
              <a:t>Katy de los Reyes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0B8427A0-A831-433E-BDB8-400839AC3A16}"/>
              </a:ext>
            </a:extLst>
          </p:cNvPr>
          <p:cNvSpPr txBox="1"/>
          <p:nvPr/>
        </p:nvSpPr>
        <p:spPr>
          <a:xfrm>
            <a:off x="7028582" y="2365009"/>
            <a:ext cx="1806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Servicio Médico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523802A-00CD-4EBF-879B-E47319970DBD}"/>
              </a:ext>
            </a:extLst>
          </p:cNvPr>
          <p:cNvSpPr txBox="1"/>
          <p:nvPr/>
        </p:nvSpPr>
        <p:spPr>
          <a:xfrm>
            <a:off x="7043088" y="2503697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Medical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Service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object 23"/>
          <p:cNvSpPr/>
          <p:nvPr/>
        </p:nvSpPr>
        <p:spPr>
          <a:xfrm>
            <a:off x="1155508" y="3959043"/>
            <a:ext cx="9818313" cy="27860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34925" cap="rnd" cmpd="dbl">
            <a:solidFill>
              <a:srgbClr val="C5B8AC"/>
            </a:solidFill>
            <a:headEnd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11</a:t>
            </a:fld>
            <a:endParaRPr lang="es-E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34181" y="4046935"/>
            <a:ext cx="460421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400" dirty="0"/>
              <a:t>Sergio </a:t>
            </a:r>
            <a:r>
              <a:rPr lang="es-ES" sz="1400" dirty="0" err="1"/>
              <a:t>Gallardo</a:t>
            </a:r>
            <a:r>
              <a:rPr lang="es-ES" sz="1400" dirty="0"/>
              <a:t> García y Silvia Hernández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034181" y="4289522"/>
            <a:ext cx="26789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Residencia con Centro Ocupacional - RESCO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024534" y="4467274"/>
            <a:ext cx="27398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Residence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Occupational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Center - RESOC</a:t>
            </a:r>
          </a:p>
        </p:txBody>
      </p:sp>
      <p:sp>
        <p:nvSpPr>
          <p:cNvPr id="64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1117206" y="3856837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ángulo 7"/>
          <p:cNvSpPr/>
          <p:nvPr/>
        </p:nvSpPr>
        <p:spPr>
          <a:xfrm>
            <a:off x="10038860" y="4041588"/>
            <a:ext cx="136114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s-ES" sz="1400" dirty="0"/>
              <a:t>Rosa Ollero Ruíz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10038860" y="4255317"/>
            <a:ext cx="19816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Residencia Mayores de 45 años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038860" y="4423589"/>
            <a:ext cx="15905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Residence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Over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45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years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1C4CCF8-87D3-456A-9E74-2066A7D0DF29}"/>
              </a:ext>
            </a:extLst>
          </p:cNvPr>
          <p:cNvSpPr txBox="1"/>
          <p:nvPr/>
        </p:nvSpPr>
        <p:spPr>
          <a:xfrm>
            <a:off x="7437061" y="4077016"/>
            <a:ext cx="219721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/>
              <a:t>Alfonso Núñez-García</a:t>
            </a:r>
            <a:endParaRPr lang="es-ES" sz="1400" dirty="0">
              <a:ea typeface="Calibri"/>
              <a:cs typeface="Calibri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DA9627EA-8CC0-42B4-9FAB-8A2D8FC48473}"/>
              </a:ext>
            </a:extLst>
          </p:cNvPr>
          <p:cNvSpPr txBox="1"/>
          <p:nvPr/>
        </p:nvSpPr>
        <p:spPr>
          <a:xfrm>
            <a:off x="7427376" y="4285051"/>
            <a:ext cx="2804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Residencia con Centro de Día - RESCD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418382" y="4469391"/>
            <a:ext cx="21996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Residence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Day Center - RESDC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19742" y="4050978"/>
            <a:ext cx="199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/>
              <a:t>Cristina Sánchez Moreno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16980" y="4284027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Atención Temprana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18472" y="4421135"/>
            <a:ext cx="10438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Early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Attention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461560" y="4042865"/>
            <a:ext cx="1444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/>
              <a:t>Rubén Ortiz León</a:t>
            </a: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10937915" y="3834640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462CB17D-2C4D-4A39-9037-2E06486F66F1}"/>
              </a:ext>
            </a:extLst>
          </p:cNvPr>
          <p:cNvSpPr txBox="1"/>
          <p:nvPr/>
        </p:nvSpPr>
        <p:spPr>
          <a:xfrm>
            <a:off x="2459044" y="4268536"/>
            <a:ext cx="2530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SIL y Formación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459044" y="4426086"/>
            <a:ext cx="10855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LIS and Training</a:t>
            </a:r>
          </a:p>
        </p:txBody>
      </p:sp>
      <p:sp>
        <p:nvSpPr>
          <p:cNvPr id="71" name="object 59">
            <a:extLst>
              <a:ext uri="{FF2B5EF4-FFF2-40B4-BE49-F238E27FC236}">
                <a16:creationId xmlns:a16="http://schemas.microsoft.com/office/drawing/2014/main" id="{B5C48B85-B2A2-46B6-8C90-A0B48FC4D244}"/>
              </a:ext>
            </a:extLst>
          </p:cNvPr>
          <p:cNvSpPr/>
          <p:nvPr/>
        </p:nvSpPr>
        <p:spPr>
          <a:xfrm>
            <a:off x="6102767" y="3325702"/>
            <a:ext cx="775996" cy="45719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ángulo 16"/>
          <p:cNvSpPr/>
          <p:nvPr/>
        </p:nvSpPr>
        <p:spPr>
          <a:xfrm>
            <a:off x="7020066" y="2998162"/>
            <a:ext cx="1619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/>
              <a:t>Javier Barrón Ayuso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020066" y="3206784"/>
            <a:ext cx="10422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Deporte y Ocio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021862" y="3361114"/>
            <a:ext cx="11817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Sport and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Leisure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bject 35">
            <a:extLst>
              <a:ext uri="{FF2B5EF4-FFF2-40B4-BE49-F238E27FC236}">
                <a16:creationId xmlns:a16="http://schemas.microsoft.com/office/drawing/2014/main" id="{F84D0F76-7E8C-A0B5-C63E-5254E6BF29EA}"/>
              </a:ext>
            </a:extLst>
          </p:cNvPr>
          <p:cNvSpPr/>
          <p:nvPr/>
        </p:nvSpPr>
        <p:spPr>
          <a:xfrm>
            <a:off x="3166590" y="3834639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5">
            <a:extLst>
              <a:ext uri="{FF2B5EF4-FFF2-40B4-BE49-F238E27FC236}">
                <a16:creationId xmlns:a16="http://schemas.microsoft.com/office/drawing/2014/main" id="{3D33BFDF-C021-71C8-07D0-C875874B2400}"/>
              </a:ext>
            </a:extLst>
          </p:cNvPr>
          <p:cNvSpPr/>
          <p:nvPr/>
        </p:nvSpPr>
        <p:spPr>
          <a:xfrm>
            <a:off x="8418957" y="3846430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64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CD786F5-71A2-48C8-820D-98C4797E64C5}"/>
              </a:ext>
            </a:extLst>
          </p:cNvPr>
          <p:cNvSpPr txBox="1"/>
          <p:nvPr/>
        </p:nvSpPr>
        <p:spPr>
          <a:xfrm>
            <a:off x="533400" y="49666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>
                <a:solidFill>
                  <a:srgbClr val="FF5D5D"/>
                </a:solidFill>
                <a:latin typeface="Bahnschrift Light" panose="020B0502040204020203" pitchFamily="34" charset="0"/>
              </a:rPr>
              <a:t>Producción - Servicios De Empleo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F89DAA-DD6D-4166-AE65-4356EEDAA819}"/>
              </a:ext>
            </a:extLst>
          </p:cNvPr>
          <p:cNvSpPr txBox="1"/>
          <p:nvPr/>
        </p:nvSpPr>
        <p:spPr>
          <a:xfrm>
            <a:off x="533400" y="11062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|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Production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 -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Operational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Services</a:t>
            </a:r>
            <a:endParaRPr lang="es-ES" sz="3600">
              <a:solidFill>
                <a:schemeClr val="bg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61B095B1-6AD7-4B0C-A046-55F376A7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9" y="610951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6" descr="Imagen que contiene persona, escena, cuarto de hospital, cuarto&#10;&#10;Descripción generada automáticamente">
            <a:extLst>
              <a:ext uri="{FF2B5EF4-FFF2-40B4-BE49-F238E27FC236}">
                <a16:creationId xmlns:a16="http://schemas.microsoft.com/office/drawing/2014/main" id="{EC84E8A0-38FC-40F6-8880-2205F9B5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013559"/>
            <a:ext cx="5342350" cy="3582443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55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78">
            <a:extLst>
              <a:ext uri="{FF2B5EF4-FFF2-40B4-BE49-F238E27FC236}">
                <a16:creationId xmlns:a16="http://schemas.microsoft.com/office/drawing/2014/main" id="{C7D06F17-FE92-4306-8C22-A6DB87CB62A7}"/>
              </a:ext>
            </a:extLst>
          </p:cNvPr>
          <p:cNvSpPr/>
          <p:nvPr/>
        </p:nvSpPr>
        <p:spPr>
          <a:xfrm>
            <a:off x="3210426" y="4840935"/>
            <a:ext cx="5448300" cy="55745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8B9DF680-200E-4B71-8360-31BA42DB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9" y="610951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82507793-C4AA-4411-8892-12D4C3B09A05}"/>
              </a:ext>
            </a:extLst>
          </p:cNvPr>
          <p:cNvSpPr txBox="1"/>
          <p:nvPr/>
        </p:nvSpPr>
        <p:spPr>
          <a:xfrm>
            <a:off x="990599" y="481706"/>
            <a:ext cx="1051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rgbClr val="FF5D5D"/>
                </a:solidFill>
                <a:latin typeface="Bahnschrift Light" panose="020B0502040204020203" pitchFamily="34" charset="0"/>
              </a:rPr>
              <a:t>Producción - Servicios De Empleo</a:t>
            </a: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ACFB352F-09B9-4DB2-87C7-FD2155899AAB}"/>
              </a:ext>
            </a:extLst>
          </p:cNvPr>
          <p:cNvSpPr/>
          <p:nvPr/>
        </p:nvSpPr>
        <p:spPr>
          <a:xfrm>
            <a:off x="5292176" y="2860247"/>
            <a:ext cx="1589278" cy="364255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77">
            <a:extLst>
              <a:ext uri="{FF2B5EF4-FFF2-40B4-BE49-F238E27FC236}">
                <a16:creationId xmlns:a16="http://schemas.microsoft.com/office/drawing/2014/main" id="{150D3084-75B2-489A-99C3-57C65D05CE8A}"/>
              </a:ext>
            </a:extLst>
          </p:cNvPr>
          <p:cNvSpPr/>
          <p:nvPr/>
        </p:nvSpPr>
        <p:spPr>
          <a:xfrm flipH="1">
            <a:off x="6004562" y="2743199"/>
            <a:ext cx="45719" cy="2097736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BD275EA-58B8-44F3-9170-B8869D9C5904}"/>
              </a:ext>
            </a:extLst>
          </p:cNvPr>
          <p:cNvSpPr txBox="1"/>
          <p:nvPr/>
        </p:nvSpPr>
        <p:spPr>
          <a:xfrm>
            <a:off x="2266581" y="5048534"/>
            <a:ext cx="216972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/>
              <a:t>Ángela</a:t>
            </a:r>
            <a:r>
              <a:rPr lang="es-ES" sz="1600"/>
              <a:t> </a:t>
            </a:r>
            <a:r>
              <a:rPr lang="es-ES" sz="1600" err="1"/>
              <a:t>Inoges</a:t>
            </a:r>
            <a:r>
              <a:rPr lang="es-ES" sz="1600"/>
              <a:t> Parra</a:t>
            </a:r>
          </a:p>
        </p:txBody>
      </p:sp>
      <p:sp>
        <p:nvSpPr>
          <p:cNvPr id="60" name="object 56">
            <a:extLst>
              <a:ext uri="{FF2B5EF4-FFF2-40B4-BE49-F238E27FC236}">
                <a16:creationId xmlns:a16="http://schemas.microsoft.com/office/drawing/2014/main" id="{D70DCF6C-ACCC-4C08-9B68-E3508100732E}"/>
              </a:ext>
            </a:extLst>
          </p:cNvPr>
          <p:cNvSpPr/>
          <p:nvPr/>
        </p:nvSpPr>
        <p:spPr>
          <a:xfrm>
            <a:off x="6084509" y="3752273"/>
            <a:ext cx="794171" cy="377376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0872AF5-1803-4633-B9DB-C6D92E9A3A9A}"/>
              </a:ext>
            </a:extLst>
          </p:cNvPr>
          <p:cNvSpPr txBox="1"/>
          <p:nvPr/>
        </p:nvSpPr>
        <p:spPr>
          <a:xfrm>
            <a:off x="2266580" y="5294903"/>
            <a:ext cx="2332851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rgbClr val="FF5D5D"/>
                </a:solidFill>
              </a:rPr>
              <a:t>Outsourcing</a:t>
            </a:r>
            <a:r>
              <a:rPr lang="es-ES" sz="1100">
                <a:solidFill>
                  <a:srgbClr val="FF5D5D"/>
                </a:solidFill>
              </a:rPr>
              <a:t> 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26DF095-1540-4850-B0B4-0CB594464502}"/>
              </a:ext>
            </a:extLst>
          </p:cNvPr>
          <p:cNvSpPr txBox="1"/>
          <p:nvPr/>
        </p:nvSpPr>
        <p:spPr>
          <a:xfrm>
            <a:off x="2266580" y="5448111"/>
            <a:ext cx="2624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Outsourcing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98F64B82-EAA9-4423-9BCB-F7408C6E528D}"/>
              </a:ext>
            </a:extLst>
          </p:cNvPr>
          <p:cNvSpPr txBox="1"/>
          <p:nvPr/>
        </p:nvSpPr>
        <p:spPr>
          <a:xfrm>
            <a:off x="7420871" y="3431546"/>
            <a:ext cx="190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Belén Lobo Fuentes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CD02DE6D-0DF0-4E95-B80B-43A3DA751AED}"/>
              </a:ext>
            </a:extLst>
          </p:cNvPr>
          <p:cNvSpPr txBox="1"/>
          <p:nvPr/>
        </p:nvSpPr>
        <p:spPr>
          <a:xfrm>
            <a:off x="7420871" y="3625081"/>
            <a:ext cx="2081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Unidad de Apoyo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00D9FCAD-49A3-41DB-9319-5043A1B54BB5}"/>
              </a:ext>
            </a:extLst>
          </p:cNvPr>
          <p:cNvSpPr txBox="1"/>
          <p:nvPr/>
        </p:nvSpPr>
        <p:spPr>
          <a:xfrm>
            <a:off x="7359921" y="3787980"/>
            <a:ext cx="2139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Support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Unit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014AFC47-0B3D-442F-BC94-00BE2C8DBE73}"/>
              </a:ext>
            </a:extLst>
          </p:cNvPr>
          <p:cNvSpPr txBox="1"/>
          <p:nvPr/>
        </p:nvSpPr>
        <p:spPr>
          <a:xfrm>
            <a:off x="961291" y="983394"/>
            <a:ext cx="1051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|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Production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 –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Employment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Services</a:t>
            </a:r>
            <a:endParaRPr lang="es-ES" sz="3600">
              <a:solidFill>
                <a:schemeClr val="bg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C8D8124-36CF-492E-96AC-C09EFA1FBFB8}"/>
              </a:ext>
            </a:extLst>
          </p:cNvPr>
          <p:cNvSpPr txBox="1"/>
          <p:nvPr/>
        </p:nvSpPr>
        <p:spPr>
          <a:xfrm>
            <a:off x="5124712" y="1885638"/>
            <a:ext cx="246586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/>
              <a:t>Mariano Pérez-</a:t>
            </a:r>
            <a:r>
              <a:rPr lang="es-ES" sz="1600" err="1"/>
              <a:t>Jaraiz</a:t>
            </a:r>
            <a:r>
              <a:rPr lang="es-ES" sz="1600"/>
              <a:t> Masa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8A4DE198-F4E6-42AE-91D9-DE13EABDA2D7}"/>
              </a:ext>
            </a:extLst>
          </p:cNvPr>
          <p:cNvSpPr txBox="1"/>
          <p:nvPr/>
        </p:nvSpPr>
        <p:spPr>
          <a:xfrm>
            <a:off x="5124712" y="2094389"/>
            <a:ext cx="2005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Producción Servicios de Empleo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1EEFB4F9-77C9-4A70-B0EB-EDC496035B00}"/>
              </a:ext>
            </a:extLst>
          </p:cNvPr>
          <p:cNvSpPr txBox="1"/>
          <p:nvPr/>
        </p:nvSpPr>
        <p:spPr>
          <a:xfrm>
            <a:off x="5124712" y="2257691"/>
            <a:ext cx="2088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Production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Employment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Services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9" name="object 31">
            <a:extLst>
              <a:ext uri="{FF2B5EF4-FFF2-40B4-BE49-F238E27FC236}">
                <a16:creationId xmlns:a16="http://schemas.microsoft.com/office/drawing/2014/main" id="{FD15B256-87D7-4DB1-B00B-EB8049C2018E}"/>
              </a:ext>
            </a:extLst>
          </p:cNvPr>
          <p:cNvGrpSpPr/>
          <p:nvPr/>
        </p:nvGrpSpPr>
        <p:grpSpPr>
          <a:xfrm>
            <a:off x="3136699" y="4738812"/>
            <a:ext cx="5735725" cy="234295"/>
            <a:chOff x="1563885" y="1843411"/>
            <a:chExt cx="5800523" cy="234295"/>
          </a:xfrm>
        </p:grpSpPr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196508E5-7CCE-4FC7-8AE7-8C22700D4DE9}"/>
                </a:ext>
              </a:extLst>
            </p:cNvPr>
            <p:cNvSpPr/>
            <p:nvPr/>
          </p:nvSpPr>
          <p:spPr>
            <a:xfrm>
              <a:off x="1563885" y="1867796"/>
              <a:ext cx="207263" cy="2042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id="{B0942322-7C7F-491C-B15D-F81BDA0CD550}"/>
                </a:ext>
              </a:extLst>
            </p:cNvPr>
            <p:cNvSpPr/>
            <p:nvPr/>
          </p:nvSpPr>
          <p:spPr>
            <a:xfrm>
              <a:off x="4418145" y="1843411"/>
              <a:ext cx="207264" cy="2042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FA7FF986-FB54-494E-9DA4-04EB519C4D5D}"/>
                </a:ext>
              </a:extLst>
            </p:cNvPr>
            <p:cNvSpPr/>
            <p:nvPr/>
          </p:nvSpPr>
          <p:spPr>
            <a:xfrm>
              <a:off x="7157144" y="1873490"/>
              <a:ext cx="207264" cy="2042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948920" y="2759301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 flipV="1">
            <a:off x="5930638" y="3581094"/>
            <a:ext cx="215532" cy="26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77">
            <a:extLst>
              <a:ext uri="{FF2B5EF4-FFF2-40B4-BE49-F238E27FC236}">
                <a16:creationId xmlns:a16="http://schemas.microsoft.com/office/drawing/2014/main" id="{CFB9A17B-2CD6-4E8F-A2AF-8FDEEE476660}"/>
              </a:ext>
            </a:extLst>
          </p:cNvPr>
          <p:cNvSpPr/>
          <p:nvPr/>
        </p:nvSpPr>
        <p:spPr>
          <a:xfrm flipH="1">
            <a:off x="3187566" y="4941992"/>
            <a:ext cx="45719" cy="234160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7">
            <a:extLst>
              <a:ext uri="{FF2B5EF4-FFF2-40B4-BE49-F238E27FC236}">
                <a16:creationId xmlns:a16="http://schemas.microsoft.com/office/drawing/2014/main" id="{CFB9A17B-2CD6-4E8F-A2AF-8FDEEE476660}"/>
              </a:ext>
            </a:extLst>
          </p:cNvPr>
          <p:cNvSpPr/>
          <p:nvPr/>
        </p:nvSpPr>
        <p:spPr>
          <a:xfrm flipH="1">
            <a:off x="8706856" y="4932564"/>
            <a:ext cx="45719" cy="234160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BD275EA-58B8-44F3-9170-B8869D9C5904}"/>
              </a:ext>
            </a:extLst>
          </p:cNvPr>
          <p:cNvSpPr txBox="1"/>
          <p:nvPr/>
        </p:nvSpPr>
        <p:spPr>
          <a:xfrm>
            <a:off x="3293831" y="2680544"/>
            <a:ext cx="263566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 dirty="0">
                <a:cs typeface="Calibri"/>
              </a:rPr>
              <a:t>Catalina </a:t>
            </a:r>
            <a:r>
              <a:rPr lang="es-ES" sz="1200" dirty="0" err="1">
                <a:cs typeface="Calibri"/>
              </a:rPr>
              <a:t>Rodriguez</a:t>
            </a:r>
            <a:endParaRPr lang="en-US" dirty="0" err="1"/>
          </a:p>
          <a:p>
            <a:r>
              <a:rPr lang="es-ES" sz="1100" dirty="0">
                <a:solidFill>
                  <a:srgbClr val="FF0000"/>
                </a:solidFill>
                <a:cs typeface="Calibri"/>
              </a:rPr>
              <a:t>Oficina Técnica</a:t>
            </a:r>
            <a:endParaRPr lang="es-ES" dirty="0"/>
          </a:p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Technical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Office</a:t>
            </a:r>
            <a:endParaRPr lang="es-ES" sz="1100" dirty="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es-ES" sz="11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s-ES" sz="1100">
              <a:solidFill>
                <a:srgbClr val="FF0000"/>
              </a:solidFill>
              <a:cs typeface="Calibri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6182C8E-E530-4E0C-A0D2-D762DA522609}"/>
              </a:ext>
            </a:extLst>
          </p:cNvPr>
          <p:cNvSpPr txBox="1"/>
          <p:nvPr/>
        </p:nvSpPr>
        <p:spPr>
          <a:xfrm>
            <a:off x="7422602" y="2580596"/>
            <a:ext cx="227650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/>
              <a:t>José Luis Martín Pérez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98147EB-4676-4587-839A-6B5EA5669829}"/>
              </a:ext>
            </a:extLst>
          </p:cNvPr>
          <p:cNvSpPr txBox="1"/>
          <p:nvPr/>
        </p:nvSpPr>
        <p:spPr>
          <a:xfrm>
            <a:off x="7412019" y="2754207"/>
            <a:ext cx="339858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</a:rPr>
              <a:t>Transporte 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4458DC1-A6DD-48C1-BA27-A64487C648AD}"/>
              </a:ext>
            </a:extLst>
          </p:cNvPr>
          <p:cNvSpPr txBox="1"/>
          <p:nvPr/>
        </p:nvSpPr>
        <p:spPr>
          <a:xfrm>
            <a:off x="7416122" y="2910268"/>
            <a:ext cx="312426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Transport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13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DA929E-0D83-5120-2EC2-06CA574E026C}"/>
              </a:ext>
            </a:extLst>
          </p:cNvPr>
          <p:cNvSpPr txBox="1"/>
          <p:nvPr/>
        </p:nvSpPr>
        <p:spPr>
          <a:xfrm>
            <a:off x="5073497" y="5091919"/>
            <a:ext cx="2349804" cy="1031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/>
              <a:t>Ramón Tendero Serrano</a:t>
            </a:r>
          </a:p>
          <a:p>
            <a:r>
              <a:rPr lang="es-ES" sz="1100">
                <a:solidFill>
                  <a:srgbClr val="FF5D5D"/>
                </a:solidFill>
                <a:ea typeface="Calibri"/>
                <a:cs typeface="Calibri"/>
              </a:rPr>
              <a:t>Lavandería</a:t>
            </a:r>
          </a:p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Laundry</a:t>
            </a:r>
          </a:p>
          <a:p>
            <a:endParaRPr lang="es-ES" sz="1100">
              <a:solidFill>
                <a:srgbClr val="FF5D5D"/>
              </a:solidFill>
              <a:ea typeface="Calibri"/>
              <a:cs typeface="Calibri"/>
            </a:endParaRPr>
          </a:p>
          <a:p>
            <a:endParaRPr lang="es-ES" sz="1400">
              <a:ea typeface="Calibri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0CE816-3EA3-9561-83AF-9EBDCE5BA2D0}"/>
              </a:ext>
            </a:extLst>
          </p:cNvPr>
          <p:cNvSpPr txBox="1"/>
          <p:nvPr/>
        </p:nvSpPr>
        <p:spPr>
          <a:xfrm>
            <a:off x="7841194" y="5079999"/>
            <a:ext cx="2261325" cy="1031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/>
              <a:t>Daniel Álvarez Fernández</a:t>
            </a:r>
          </a:p>
          <a:p>
            <a:r>
              <a:rPr lang="es-ES" sz="1100">
                <a:solidFill>
                  <a:srgbClr val="FF5D5D"/>
                </a:solidFill>
                <a:ea typeface="Calibri"/>
                <a:cs typeface="Calibri"/>
              </a:rPr>
              <a:t>Manipulados</a:t>
            </a:r>
          </a:p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Manipulated</a:t>
            </a:r>
          </a:p>
          <a:p>
            <a:endParaRPr lang="es-ES" sz="1100">
              <a:solidFill>
                <a:srgbClr val="FF5D5D"/>
              </a:solidFill>
              <a:ea typeface="Calibri"/>
              <a:cs typeface="Calibri"/>
            </a:endParaRPr>
          </a:p>
          <a:p>
            <a:endParaRPr lang="es-ES" sz="1400">
              <a:ea typeface="Calibri"/>
              <a:cs typeface="Calibri"/>
            </a:endParaRPr>
          </a:p>
        </p:txBody>
      </p:sp>
      <p:sp>
        <p:nvSpPr>
          <p:cNvPr id="8" name="object 77">
            <a:extLst>
              <a:ext uri="{FF2B5EF4-FFF2-40B4-BE49-F238E27FC236}">
                <a16:creationId xmlns:a16="http://schemas.microsoft.com/office/drawing/2014/main" id="{465B6321-9CA2-E07E-A981-B2C2E8A4A113}"/>
              </a:ext>
            </a:extLst>
          </p:cNvPr>
          <p:cNvSpPr/>
          <p:nvPr/>
        </p:nvSpPr>
        <p:spPr>
          <a:xfrm flipH="1">
            <a:off x="6001392" y="4932564"/>
            <a:ext cx="45719" cy="234160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2BF11D-FD1F-9D10-9E87-7699A6EEC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87FB4BF0-0264-D268-26BB-1D8F18C7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9" y="610951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78">
            <a:extLst>
              <a:ext uri="{FF2B5EF4-FFF2-40B4-BE49-F238E27FC236}">
                <a16:creationId xmlns:a16="http://schemas.microsoft.com/office/drawing/2014/main" id="{C7D06F17-FE92-4306-8C22-A6DB87CB62A7}"/>
              </a:ext>
            </a:extLst>
          </p:cNvPr>
          <p:cNvSpPr/>
          <p:nvPr/>
        </p:nvSpPr>
        <p:spPr>
          <a:xfrm>
            <a:off x="3277239" y="3957110"/>
            <a:ext cx="5448300" cy="55745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CuadroTexto 53">
            <a:extLst>
              <a:ext uri="{FF2B5EF4-FFF2-40B4-BE49-F238E27FC236}">
                <a16:creationId xmlns:a16="http://schemas.microsoft.com/office/drawing/2014/main" id="{82507793-C4AA-4411-8892-12D4C3B09A05}"/>
              </a:ext>
            </a:extLst>
          </p:cNvPr>
          <p:cNvSpPr txBox="1"/>
          <p:nvPr/>
        </p:nvSpPr>
        <p:spPr>
          <a:xfrm>
            <a:off x="990599" y="481706"/>
            <a:ext cx="1051560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dirty="0">
                <a:solidFill>
                  <a:srgbClr val="FF5D5D"/>
                </a:solidFill>
                <a:latin typeface="Bahnschrift Light"/>
              </a:rPr>
              <a:t>Producción - Servicios Digitales</a:t>
            </a:r>
            <a:endParaRPr lang="es-ES" sz="3600" dirty="0">
              <a:solidFill>
                <a:srgbClr val="000000"/>
              </a:solidFill>
              <a:latin typeface="Bahnschrift Light"/>
            </a:endParaRPr>
          </a:p>
          <a:p>
            <a:pPr algn="ctr"/>
            <a:r>
              <a:rPr lang="es-ES" sz="36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| </a:t>
            </a:r>
            <a:r>
              <a:rPr lang="es-ES" sz="36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Production</a:t>
            </a:r>
            <a:r>
              <a:rPr lang="es-ES" sz="36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– Digital </a:t>
            </a:r>
            <a:r>
              <a:rPr lang="es-ES" sz="36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Services</a:t>
            </a:r>
            <a:endParaRPr lang="es-ES" dirty="0" err="1"/>
          </a:p>
          <a:p>
            <a:pPr algn="ctr"/>
            <a:endParaRPr lang="es-ES" sz="3600" dirty="0">
              <a:solidFill>
                <a:srgbClr val="FF5D5D"/>
              </a:solidFill>
              <a:latin typeface="Bahnschrift Light"/>
            </a:endParaRPr>
          </a:p>
        </p:txBody>
      </p:sp>
      <p:sp>
        <p:nvSpPr>
          <p:cNvPr id="6" name="object 56">
            <a:extLst>
              <a:ext uri="{FF2B5EF4-FFF2-40B4-BE49-F238E27FC236}">
                <a16:creationId xmlns:a16="http://schemas.microsoft.com/office/drawing/2014/main" id="{ACFB352F-09B9-4DB2-87C7-FD2155899AAB}"/>
              </a:ext>
            </a:extLst>
          </p:cNvPr>
          <p:cNvSpPr/>
          <p:nvPr/>
        </p:nvSpPr>
        <p:spPr>
          <a:xfrm rot="5400000">
            <a:off x="5689922" y="3395673"/>
            <a:ext cx="340533" cy="373842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77">
            <a:extLst>
              <a:ext uri="{FF2B5EF4-FFF2-40B4-BE49-F238E27FC236}">
                <a16:creationId xmlns:a16="http://schemas.microsoft.com/office/drawing/2014/main" id="{150D3084-75B2-489A-99C3-57C65D05CE8A}"/>
              </a:ext>
            </a:extLst>
          </p:cNvPr>
          <p:cNvSpPr/>
          <p:nvPr/>
        </p:nvSpPr>
        <p:spPr>
          <a:xfrm flipH="1">
            <a:off x="6042580" y="3474289"/>
            <a:ext cx="4530" cy="396968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CuadroTexto 58">
            <a:extLst>
              <a:ext uri="{FF2B5EF4-FFF2-40B4-BE49-F238E27FC236}">
                <a16:creationId xmlns:a16="http://schemas.microsoft.com/office/drawing/2014/main" id="{EBD275EA-58B8-44F3-9170-B8869D9C5904}"/>
              </a:ext>
            </a:extLst>
          </p:cNvPr>
          <p:cNvSpPr txBox="1"/>
          <p:nvPr/>
        </p:nvSpPr>
        <p:spPr>
          <a:xfrm>
            <a:off x="2557990" y="4250854"/>
            <a:ext cx="2169723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rgbClr val="000000"/>
                </a:solidFill>
                <a:cs typeface="Calibri"/>
              </a:rPr>
              <a:t>Maite Alonso</a:t>
            </a:r>
            <a:endParaRPr lang="es-ES" sz="1400" dirty="0">
              <a:solidFill>
                <a:srgbClr val="000000"/>
              </a:solidFill>
            </a:endParaRPr>
          </a:p>
          <a:p>
            <a:r>
              <a:rPr lang="es-ES" sz="1200" dirty="0">
                <a:solidFill>
                  <a:srgbClr val="FF0000"/>
                </a:solidFill>
              </a:rPr>
              <a:t>Amadeus</a:t>
            </a:r>
            <a:endParaRPr lang="es-ES" sz="1200">
              <a:ea typeface="Calibri"/>
              <a:cs typeface="Calibri"/>
            </a:endParaRPr>
          </a:p>
        </p:txBody>
      </p:sp>
      <p:sp>
        <p:nvSpPr>
          <p:cNvPr id="11" name="CuadroTexto 79">
            <a:extLst>
              <a:ext uri="{FF2B5EF4-FFF2-40B4-BE49-F238E27FC236}">
                <a16:creationId xmlns:a16="http://schemas.microsoft.com/office/drawing/2014/main" id="{7C8D8124-36CF-492E-96AC-C09EFA1FBFB8}"/>
              </a:ext>
            </a:extLst>
          </p:cNvPr>
          <p:cNvSpPr txBox="1"/>
          <p:nvPr/>
        </p:nvSpPr>
        <p:spPr>
          <a:xfrm>
            <a:off x="5277112" y="1755009"/>
            <a:ext cx="246586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Luis Bravo Méndez</a:t>
            </a:r>
          </a:p>
        </p:txBody>
      </p:sp>
      <p:sp>
        <p:nvSpPr>
          <p:cNvPr id="12" name="CuadroTexto 80">
            <a:extLst>
              <a:ext uri="{FF2B5EF4-FFF2-40B4-BE49-F238E27FC236}">
                <a16:creationId xmlns:a16="http://schemas.microsoft.com/office/drawing/2014/main" id="{8A4DE198-F4E6-42AE-91D9-DE13EABDA2D7}"/>
              </a:ext>
            </a:extLst>
          </p:cNvPr>
          <p:cNvSpPr txBox="1"/>
          <p:nvPr/>
        </p:nvSpPr>
        <p:spPr>
          <a:xfrm>
            <a:off x="5277112" y="2091927"/>
            <a:ext cx="245862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rgbClr val="FF5D5D"/>
                </a:solidFill>
              </a:rPr>
              <a:t>Transformación Digital</a:t>
            </a:r>
            <a:endParaRPr lang="es-ES" sz="1400" dirty="0">
              <a:solidFill>
                <a:srgbClr val="FF5D5D"/>
              </a:solidFill>
              <a:ea typeface="Calibri"/>
              <a:cs typeface="Calibri"/>
            </a:endParaRPr>
          </a:p>
        </p:txBody>
      </p:sp>
      <p:sp>
        <p:nvSpPr>
          <p:cNvPr id="13" name="CuadroTexto 47">
            <a:extLst>
              <a:ext uri="{FF2B5EF4-FFF2-40B4-BE49-F238E27FC236}">
                <a16:creationId xmlns:a16="http://schemas.microsoft.com/office/drawing/2014/main" id="{EBD275EA-58B8-44F3-9170-B8869D9C5904}"/>
              </a:ext>
            </a:extLst>
          </p:cNvPr>
          <p:cNvSpPr txBox="1"/>
          <p:nvPr/>
        </p:nvSpPr>
        <p:spPr>
          <a:xfrm>
            <a:off x="5382653" y="2572642"/>
            <a:ext cx="26356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cs typeface="Calibri"/>
              </a:rPr>
              <a:t>Ignacio Monasterio</a:t>
            </a:r>
            <a:endParaRPr lang="en-US" sz="1400" dirty="0">
              <a:ea typeface="Calibri"/>
              <a:cs typeface="Calibri"/>
            </a:endParaRPr>
          </a:p>
          <a:p>
            <a:r>
              <a:rPr lang="es-ES" sz="1200" dirty="0">
                <a:solidFill>
                  <a:srgbClr val="FF0000"/>
                </a:solidFill>
                <a:cs typeface="Calibri"/>
              </a:rPr>
              <a:t>Servicios Digitales </a:t>
            </a:r>
            <a:endParaRPr lang="es-ES" sz="1200" dirty="0">
              <a:ea typeface="Calibri"/>
              <a:cs typeface="Calibri"/>
            </a:endParaRPr>
          </a:p>
          <a:p>
            <a:endParaRPr lang="es-ES" sz="1100">
              <a:solidFill>
                <a:srgbClr val="FF0000"/>
              </a:solidFill>
              <a:cs typeface="Calibri"/>
            </a:endParaRPr>
          </a:p>
          <a:p>
            <a:endParaRPr lang="es-ES" sz="1100">
              <a:solidFill>
                <a:srgbClr val="FF0000"/>
              </a:solidFill>
              <a:cs typeface="Calibri"/>
            </a:endParaRPr>
          </a:p>
        </p:txBody>
      </p:sp>
      <p:sp>
        <p:nvSpPr>
          <p:cNvPr id="14" name="CuadroTexto 3">
            <a:extLst>
              <a:ext uri="{FF2B5EF4-FFF2-40B4-BE49-F238E27FC236}">
                <a16:creationId xmlns:a16="http://schemas.microsoft.com/office/drawing/2014/main" id="{9EDA929E-0D83-5120-2EC2-06CA574E026C}"/>
              </a:ext>
            </a:extLst>
          </p:cNvPr>
          <p:cNvSpPr txBox="1"/>
          <p:nvPr/>
        </p:nvSpPr>
        <p:spPr>
          <a:xfrm>
            <a:off x="8032616" y="4261457"/>
            <a:ext cx="234980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   Almudena </a:t>
            </a:r>
            <a:r>
              <a:rPr lang="es-ES" sz="1400" dirty="0" err="1"/>
              <a:t>Villalibre</a:t>
            </a:r>
            <a:endParaRPr lang="es-ES" sz="1400" dirty="0">
              <a:cs typeface="Calibri"/>
            </a:endParaRPr>
          </a:p>
          <a:p>
            <a:r>
              <a:rPr lang="es-ES" sz="1400" dirty="0">
                <a:cs typeface="Calibri"/>
              </a:rPr>
              <a:t>   Alberto </a:t>
            </a:r>
            <a:r>
              <a:rPr lang="es-ES" sz="1400" dirty="0" err="1">
                <a:cs typeface="Calibri"/>
              </a:rPr>
              <a:t>Canorea</a:t>
            </a:r>
            <a:endParaRPr lang="es-ES" sz="1400" dirty="0" err="1"/>
          </a:p>
          <a:p>
            <a:r>
              <a:rPr lang="es-ES" sz="1400" dirty="0"/>
              <a:t> </a:t>
            </a:r>
            <a:r>
              <a:rPr lang="es-ES" sz="1400" dirty="0">
                <a:solidFill>
                  <a:srgbClr val="000000"/>
                </a:solidFill>
              </a:rPr>
              <a:t>  </a:t>
            </a:r>
            <a:r>
              <a:rPr lang="es-ES" sz="1200" dirty="0">
                <a:solidFill>
                  <a:srgbClr val="FF0000"/>
                </a:solidFill>
              </a:rPr>
              <a:t>Back Office</a:t>
            </a:r>
            <a:endParaRPr lang="es-ES" sz="120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s-ES" sz="1400" dirty="0"/>
              <a:t>   </a:t>
            </a:r>
            <a:r>
              <a:rPr lang="es-ES" sz="1100" dirty="0">
                <a:solidFill>
                  <a:srgbClr val="FF5D5D"/>
                </a:solidFill>
                <a:ea typeface="Calibri"/>
                <a:cs typeface="Calibri"/>
              </a:rPr>
              <a:t>             </a:t>
            </a:r>
            <a:endParaRPr lang="es-ES" sz="1400" dirty="0">
              <a:ea typeface="Calibri"/>
              <a:cs typeface="Calibri"/>
            </a:endParaRPr>
          </a:p>
        </p:txBody>
      </p:sp>
      <p:sp>
        <p:nvSpPr>
          <p:cNvPr id="15" name="object 77">
            <a:extLst>
              <a:ext uri="{FF2B5EF4-FFF2-40B4-BE49-F238E27FC236}">
                <a16:creationId xmlns:a16="http://schemas.microsoft.com/office/drawing/2014/main" id="{465B6321-9CA2-E07E-A981-B2C2E8A4A113}"/>
              </a:ext>
            </a:extLst>
          </p:cNvPr>
          <p:cNvSpPr/>
          <p:nvPr/>
        </p:nvSpPr>
        <p:spPr>
          <a:xfrm>
            <a:off x="8732520" y="4028508"/>
            <a:ext cx="45719" cy="45719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77">
            <a:extLst>
              <a:ext uri="{FF2B5EF4-FFF2-40B4-BE49-F238E27FC236}">
                <a16:creationId xmlns:a16="http://schemas.microsoft.com/office/drawing/2014/main" id="{CFB9A17B-2CD6-4E8F-A2AF-8FDEEE476660}"/>
              </a:ext>
            </a:extLst>
          </p:cNvPr>
          <p:cNvSpPr/>
          <p:nvPr/>
        </p:nvSpPr>
        <p:spPr>
          <a:xfrm flipH="1">
            <a:off x="3213764" y="3985974"/>
            <a:ext cx="45719" cy="234160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3129046" y="3854014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CuadroTexto 49">
            <a:extLst>
              <a:ext uri="{FF2B5EF4-FFF2-40B4-BE49-F238E27FC236}">
                <a16:creationId xmlns:a16="http://schemas.microsoft.com/office/drawing/2014/main" id="{00D9FCAD-49A3-41DB-9319-5043A1B54BB5}"/>
              </a:ext>
            </a:extLst>
          </p:cNvPr>
          <p:cNvSpPr txBox="1"/>
          <p:nvPr/>
        </p:nvSpPr>
        <p:spPr>
          <a:xfrm>
            <a:off x="7968316" y="5212728"/>
            <a:ext cx="2139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19" name="CuadroTexto 57">
            <a:extLst>
              <a:ext uri="{FF2B5EF4-FFF2-40B4-BE49-F238E27FC236}">
                <a16:creationId xmlns:a16="http://schemas.microsoft.com/office/drawing/2014/main" id="{00D9FCAD-49A3-41DB-9319-5043A1B54BB5}"/>
              </a:ext>
            </a:extLst>
          </p:cNvPr>
          <p:cNvSpPr txBox="1"/>
          <p:nvPr/>
        </p:nvSpPr>
        <p:spPr>
          <a:xfrm>
            <a:off x="7420203" y="4980453"/>
            <a:ext cx="2139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0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944110" y="3202545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8644768" y="3888732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2" name="object 77">
            <a:extLst>
              <a:ext uri="{FF2B5EF4-FFF2-40B4-BE49-F238E27FC236}">
                <a16:creationId xmlns:a16="http://schemas.microsoft.com/office/drawing/2014/main" id="{CFB9A17B-2CD6-4E8F-A2AF-8FDEEE476660}"/>
              </a:ext>
            </a:extLst>
          </p:cNvPr>
          <p:cNvSpPr/>
          <p:nvPr/>
        </p:nvSpPr>
        <p:spPr>
          <a:xfrm flipH="1">
            <a:off x="8709658" y="4115950"/>
            <a:ext cx="68580" cy="225599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3" name="object 56">
            <a:extLst>
              <a:ext uri="{FF2B5EF4-FFF2-40B4-BE49-F238E27FC236}">
                <a16:creationId xmlns:a16="http://schemas.microsoft.com/office/drawing/2014/main" id="{D70DCF6C-ACCC-4C08-9B68-E3508100732E}"/>
              </a:ext>
            </a:extLst>
          </p:cNvPr>
          <p:cNvSpPr/>
          <p:nvPr/>
        </p:nvSpPr>
        <p:spPr>
          <a:xfrm rot="5400000">
            <a:off x="5540203" y="2388685"/>
            <a:ext cx="526996" cy="492780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4" name="CuadroTexto 58">
            <a:extLst>
              <a:ext uri="{FF2B5EF4-FFF2-40B4-BE49-F238E27FC236}">
                <a16:creationId xmlns:a16="http://schemas.microsoft.com/office/drawing/2014/main" id="{FEC0B6FF-19E8-1ACF-78E1-B1C6DA256DFB}"/>
              </a:ext>
            </a:extLst>
          </p:cNvPr>
          <p:cNvSpPr txBox="1"/>
          <p:nvPr/>
        </p:nvSpPr>
        <p:spPr>
          <a:xfrm>
            <a:off x="4048859" y="4261897"/>
            <a:ext cx="2169723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Virginia </a:t>
            </a:r>
            <a:r>
              <a:rPr lang="es-ES" sz="1400" dirty="0" err="1"/>
              <a:t>Amorich</a:t>
            </a:r>
            <a:endParaRPr lang="en-US" dirty="0" err="1"/>
          </a:p>
          <a:p>
            <a:r>
              <a:rPr lang="es-ES" sz="1200" dirty="0">
                <a:solidFill>
                  <a:srgbClr val="FF0000"/>
                </a:solidFill>
              </a:rPr>
              <a:t>Soluciones Digitales</a:t>
            </a:r>
            <a:endParaRPr lang="es-ES" sz="120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25" name="CuadroTexto 58">
            <a:extLst>
              <a:ext uri="{FF2B5EF4-FFF2-40B4-BE49-F238E27FC236}">
                <a16:creationId xmlns:a16="http://schemas.microsoft.com/office/drawing/2014/main" id="{4BAD79D3-9A6A-C56B-76EF-8D74D48093E7}"/>
              </a:ext>
            </a:extLst>
          </p:cNvPr>
          <p:cNvSpPr txBox="1"/>
          <p:nvPr/>
        </p:nvSpPr>
        <p:spPr>
          <a:xfrm>
            <a:off x="6003555" y="4261897"/>
            <a:ext cx="216972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rgbClr val="000000"/>
                </a:solidFill>
                <a:ea typeface="Calibri"/>
                <a:cs typeface="Calibri"/>
              </a:rPr>
              <a:t>Raquel Milla</a:t>
            </a:r>
            <a:endParaRPr lang="es-ES" sz="1400" dirty="0">
              <a:solidFill>
                <a:srgbClr val="000000"/>
              </a:solidFill>
            </a:endParaRPr>
          </a:p>
          <a:p>
            <a:r>
              <a:rPr lang="es-ES" sz="1400" dirty="0">
                <a:solidFill>
                  <a:srgbClr val="000000"/>
                </a:solidFill>
                <a:ea typeface="Calibri"/>
                <a:cs typeface="Calibri"/>
              </a:rPr>
              <a:t>Jaime </a:t>
            </a:r>
            <a:r>
              <a:rPr lang="es-ES" sz="1400" dirty="0" err="1">
                <a:solidFill>
                  <a:srgbClr val="000000"/>
                </a:solidFill>
                <a:ea typeface="Calibri"/>
                <a:cs typeface="Calibri"/>
              </a:rPr>
              <a:t>Docal</a:t>
            </a:r>
            <a:endParaRPr lang="es-ES" sz="1400" dirty="0" err="1">
              <a:solidFill>
                <a:srgbClr val="000000"/>
              </a:solidFill>
            </a:endParaRPr>
          </a:p>
          <a:p>
            <a:r>
              <a:rPr lang="es-ES" sz="1200" dirty="0">
                <a:solidFill>
                  <a:srgbClr val="FF0000"/>
                </a:solidFill>
              </a:rPr>
              <a:t>Atención al Usuario</a:t>
            </a:r>
            <a:endParaRPr lang="es-ES" sz="1200">
              <a:ea typeface="Calibri"/>
              <a:cs typeface="Calibri"/>
            </a:endParaRPr>
          </a:p>
        </p:txBody>
      </p:sp>
      <p:sp>
        <p:nvSpPr>
          <p:cNvPr id="3" name="object 77">
            <a:extLst>
              <a:ext uri="{FF2B5EF4-FFF2-40B4-BE49-F238E27FC236}">
                <a16:creationId xmlns:a16="http://schemas.microsoft.com/office/drawing/2014/main" id="{85A2C3DF-BC45-9252-706E-BC8E71923311}"/>
              </a:ext>
            </a:extLst>
          </p:cNvPr>
          <p:cNvSpPr/>
          <p:nvPr/>
        </p:nvSpPr>
        <p:spPr>
          <a:xfrm flipH="1">
            <a:off x="4708827" y="3966682"/>
            <a:ext cx="45719" cy="234160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object 77">
            <a:extLst>
              <a:ext uri="{FF2B5EF4-FFF2-40B4-BE49-F238E27FC236}">
                <a16:creationId xmlns:a16="http://schemas.microsoft.com/office/drawing/2014/main" id="{765AFAD6-70A7-CCB2-3392-2AA7E76EFA0B}"/>
              </a:ext>
            </a:extLst>
          </p:cNvPr>
          <p:cNvSpPr/>
          <p:nvPr/>
        </p:nvSpPr>
        <p:spPr>
          <a:xfrm>
            <a:off x="6587204" y="3976328"/>
            <a:ext cx="12154" cy="243806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35">
            <a:extLst>
              <a:ext uri="{FF2B5EF4-FFF2-40B4-BE49-F238E27FC236}">
                <a16:creationId xmlns:a16="http://schemas.microsoft.com/office/drawing/2014/main" id="{95862ADA-B84A-52ED-576E-8401709ED29A}"/>
              </a:ext>
            </a:extLst>
          </p:cNvPr>
          <p:cNvSpPr/>
          <p:nvPr/>
        </p:nvSpPr>
        <p:spPr>
          <a:xfrm>
            <a:off x="4653045" y="3863659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32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 flipV="1">
            <a:off x="4906360" y="2479381"/>
            <a:ext cx="1936293" cy="45719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 flipH="1">
            <a:off x="5969898" y="2170996"/>
            <a:ext cx="13969" cy="2901081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92037935-5080-45E0-9D02-1EBA28BBAFBC}"/>
              </a:ext>
            </a:extLst>
          </p:cNvPr>
          <p:cNvSpPr txBox="1"/>
          <p:nvPr/>
        </p:nvSpPr>
        <p:spPr>
          <a:xfrm>
            <a:off x="4944588" y="1292568"/>
            <a:ext cx="23874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>
                <a:cs typeface="Calibri"/>
              </a:rPr>
              <a:t>Enrique Grande Pardo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E804E735-425B-4C29-8EE4-07C8D4E50A79}"/>
              </a:ext>
            </a:extLst>
          </p:cNvPr>
          <p:cNvSpPr txBox="1"/>
          <p:nvPr/>
        </p:nvSpPr>
        <p:spPr>
          <a:xfrm>
            <a:off x="5025866" y="1534306"/>
            <a:ext cx="1955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Director General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66B6FA-CE25-4F21-8028-E87E3A71B469}"/>
              </a:ext>
            </a:extLst>
          </p:cNvPr>
          <p:cNvSpPr txBox="1"/>
          <p:nvPr/>
        </p:nvSpPr>
        <p:spPr>
          <a:xfrm>
            <a:off x="3152430" y="2135341"/>
            <a:ext cx="221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Cristina Llana Valentín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F2448DA-83BE-44E5-B776-8D4C7777957C}"/>
              </a:ext>
            </a:extLst>
          </p:cNvPr>
          <p:cNvSpPr txBox="1"/>
          <p:nvPr/>
        </p:nvSpPr>
        <p:spPr>
          <a:xfrm>
            <a:off x="3156426" y="2405857"/>
            <a:ext cx="2005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Económico Financiero</a:t>
            </a:r>
          </a:p>
        </p:txBody>
      </p:sp>
      <p:sp>
        <p:nvSpPr>
          <p:cNvPr id="75" name="object 68">
            <a:extLst>
              <a:ext uri="{FF2B5EF4-FFF2-40B4-BE49-F238E27FC236}">
                <a16:creationId xmlns:a16="http://schemas.microsoft.com/office/drawing/2014/main" id="{EEACF53F-386A-4433-9EA3-708D8CAF965C}"/>
              </a:ext>
            </a:extLst>
          </p:cNvPr>
          <p:cNvSpPr/>
          <p:nvPr/>
        </p:nvSpPr>
        <p:spPr>
          <a:xfrm flipV="1">
            <a:off x="6053105" y="3970581"/>
            <a:ext cx="768381" cy="45719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6F61271C-8038-4913-B0A9-D5BB35DF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8" y="610951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9764FFA2-24E0-4733-BEF0-D8FCA4CE1169}"/>
              </a:ext>
            </a:extLst>
          </p:cNvPr>
          <p:cNvSpPr txBox="1"/>
          <p:nvPr/>
        </p:nvSpPr>
        <p:spPr>
          <a:xfrm>
            <a:off x="3155027" y="2596191"/>
            <a:ext cx="182600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Finance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26154C9A-36B4-45EF-81C4-430D2A5A33B7}"/>
              </a:ext>
            </a:extLst>
          </p:cNvPr>
          <p:cNvSpPr txBox="1"/>
          <p:nvPr/>
        </p:nvSpPr>
        <p:spPr>
          <a:xfrm>
            <a:off x="5025866" y="1716399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Managing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Director</a:t>
            </a:r>
          </a:p>
        </p:txBody>
      </p:sp>
      <p:sp>
        <p:nvSpPr>
          <p:cNvPr id="89" name="object 59">
            <a:extLst>
              <a:ext uri="{FF2B5EF4-FFF2-40B4-BE49-F238E27FC236}">
                <a16:creationId xmlns:a16="http://schemas.microsoft.com/office/drawing/2014/main" id="{B5C48B85-B2A2-46B6-8C90-A0B48FC4D244}"/>
              </a:ext>
            </a:extLst>
          </p:cNvPr>
          <p:cNvSpPr/>
          <p:nvPr/>
        </p:nvSpPr>
        <p:spPr>
          <a:xfrm>
            <a:off x="4906360" y="3318253"/>
            <a:ext cx="1936294" cy="45719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2F5E9753-0C3E-4ACA-B632-11407CC16757}"/>
              </a:ext>
            </a:extLst>
          </p:cNvPr>
          <p:cNvSpPr txBox="1"/>
          <p:nvPr/>
        </p:nvSpPr>
        <p:spPr>
          <a:xfrm>
            <a:off x="623925" y="391467"/>
            <a:ext cx="108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rgbClr val="FF5D5D"/>
                </a:solidFill>
                <a:latin typeface="Bahnschrift Light" panose="020B0502040204020203" pitchFamily="34" charset="0"/>
              </a:rPr>
              <a:t>Comité de Dirección 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|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Steering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es-ES" sz="3600" err="1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Committee</a:t>
            </a:r>
            <a:endParaRPr lang="es-ES" sz="3600">
              <a:solidFill>
                <a:srgbClr val="FF5D5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879907" y="2435889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891052" y="3229675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880469" y="3909561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890490" y="4877920"/>
            <a:ext cx="204948" cy="20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7DA70CA-4715-47B7-AE0F-498FA4A88532}"/>
              </a:ext>
            </a:extLst>
          </p:cNvPr>
          <p:cNvSpPr txBox="1"/>
          <p:nvPr/>
        </p:nvSpPr>
        <p:spPr>
          <a:xfrm>
            <a:off x="6974200" y="3143853"/>
            <a:ext cx="190004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Transformación Digital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D393A54-FF05-4507-9F3E-989BAF1686E9}"/>
              </a:ext>
            </a:extLst>
          </p:cNvPr>
          <p:cNvSpPr txBox="1"/>
          <p:nvPr/>
        </p:nvSpPr>
        <p:spPr>
          <a:xfrm>
            <a:off x="6991655" y="2886719"/>
            <a:ext cx="2015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Luis Bravo Méndez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48B009E-CB91-46CF-A1B8-2C170FC2D270}"/>
              </a:ext>
            </a:extLst>
          </p:cNvPr>
          <p:cNvSpPr txBox="1"/>
          <p:nvPr/>
        </p:nvSpPr>
        <p:spPr>
          <a:xfrm>
            <a:off x="6988496" y="3328583"/>
            <a:ext cx="182600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Digital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Transformation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30443BD-AB7D-4998-B37C-ED2C95159D67}"/>
              </a:ext>
            </a:extLst>
          </p:cNvPr>
          <p:cNvSpPr txBox="1"/>
          <p:nvPr/>
        </p:nvSpPr>
        <p:spPr>
          <a:xfrm>
            <a:off x="6998301" y="3673538"/>
            <a:ext cx="2175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Virginia </a:t>
            </a:r>
            <a:r>
              <a:rPr lang="es-ES" sz="1600" err="1"/>
              <a:t>Ródenas</a:t>
            </a:r>
            <a:r>
              <a:rPr lang="es-ES" sz="1600"/>
              <a:t> Parra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83E72DD-617D-48B2-93F2-21BC1BE975A3}"/>
              </a:ext>
            </a:extLst>
          </p:cNvPr>
          <p:cNvSpPr txBox="1"/>
          <p:nvPr/>
        </p:nvSpPr>
        <p:spPr>
          <a:xfrm>
            <a:off x="6994232" y="3908726"/>
            <a:ext cx="200583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Comunicación, RSC y RRII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E0E0E22-C0D1-4CB4-9475-242E5A34CD61}"/>
              </a:ext>
            </a:extLst>
          </p:cNvPr>
          <p:cNvSpPr txBox="1"/>
          <p:nvPr/>
        </p:nvSpPr>
        <p:spPr>
          <a:xfrm>
            <a:off x="7000758" y="4042974"/>
            <a:ext cx="217434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Communication,CSR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and IIRR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A8D7CAA-E7B6-42D7-B6EE-0A478EDDF983}"/>
              </a:ext>
            </a:extLst>
          </p:cNvPr>
          <p:cNvSpPr txBox="1"/>
          <p:nvPr/>
        </p:nvSpPr>
        <p:spPr>
          <a:xfrm>
            <a:off x="7023511" y="2132166"/>
            <a:ext cx="2021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Jorge Rico </a:t>
            </a:r>
            <a:r>
              <a:rPr lang="es-ES" sz="1600" err="1"/>
              <a:t>Alerany</a:t>
            </a:r>
            <a:endParaRPr lang="es-ES" sz="160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067A7EE-1FCC-4A72-A00F-975A77351334}"/>
              </a:ext>
            </a:extLst>
          </p:cNvPr>
          <p:cNvSpPr txBox="1"/>
          <p:nvPr/>
        </p:nvSpPr>
        <p:spPr>
          <a:xfrm>
            <a:off x="7013320" y="2373727"/>
            <a:ext cx="1808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Comercial y Marketing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B7869DF-9320-4754-AF12-00A318F443BB}"/>
              </a:ext>
            </a:extLst>
          </p:cNvPr>
          <p:cNvSpPr txBox="1"/>
          <p:nvPr/>
        </p:nvSpPr>
        <p:spPr>
          <a:xfrm>
            <a:off x="7014460" y="2536153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Commercial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and Marketing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F4388A3-69B6-4076-B278-2B23A1D2428C}"/>
              </a:ext>
            </a:extLst>
          </p:cNvPr>
          <p:cNvSpPr txBox="1"/>
          <p:nvPr/>
        </p:nvSpPr>
        <p:spPr>
          <a:xfrm>
            <a:off x="3157634" y="2931581"/>
            <a:ext cx="190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Lola Lasaga Gila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0B8427A0-A831-433E-BDB8-400839AC3A16}"/>
              </a:ext>
            </a:extLst>
          </p:cNvPr>
          <p:cNvSpPr txBox="1"/>
          <p:nvPr/>
        </p:nvSpPr>
        <p:spPr>
          <a:xfrm>
            <a:off x="3168450" y="3187167"/>
            <a:ext cx="1806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Recursos Humanos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523802A-00CD-4EBF-879B-E47319970DBD}"/>
              </a:ext>
            </a:extLst>
          </p:cNvPr>
          <p:cNvSpPr txBox="1"/>
          <p:nvPr/>
        </p:nvSpPr>
        <p:spPr>
          <a:xfrm>
            <a:off x="3142851" y="3355934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Human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Resources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object 23"/>
          <p:cNvSpPr/>
          <p:nvPr/>
        </p:nvSpPr>
        <p:spPr>
          <a:xfrm>
            <a:off x="4415745" y="4962414"/>
            <a:ext cx="3138985" cy="45719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34925" cap="rnd" cmpd="dbl">
            <a:solidFill>
              <a:srgbClr val="C5B8AC"/>
            </a:solidFill>
            <a:headEnd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C8D8124-36CF-492E-96AC-C09EFA1FBFB8}"/>
              </a:ext>
            </a:extLst>
          </p:cNvPr>
          <p:cNvSpPr txBox="1"/>
          <p:nvPr/>
        </p:nvSpPr>
        <p:spPr>
          <a:xfrm>
            <a:off x="7909671" y="4695363"/>
            <a:ext cx="285266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/>
              <a:t>Mariano Pérez-</a:t>
            </a:r>
            <a:r>
              <a:rPr lang="es-ES" sz="1600" err="1"/>
              <a:t>Jaráiz</a:t>
            </a:r>
            <a:r>
              <a:rPr lang="es-ES" sz="1600"/>
              <a:t> Masa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A4DE198-F4E6-42AE-91D9-DE13EABDA2D7}"/>
              </a:ext>
            </a:extLst>
          </p:cNvPr>
          <p:cNvSpPr txBox="1"/>
          <p:nvPr/>
        </p:nvSpPr>
        <p:spPr>
          <a:xfrm>
            <a:off x="7917505" y="4935341"/>
            <a:ext cx="200583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  <a:ea typeface="Calibri"/>
                <a:cs typeface="Calibri"/>
              </a:rPr>
              <a:t>Producción Servicios de Empleo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EEFB4F9-77C9-4A70-B0EB-EDC496035B00}"/>
              </a:ext>
            </a:extLst>
          </p:cNvPr>
          <p:cNvSpPr txBox="1"/>
          <p:nvPr/>
        </p:nvSpPr>
        <p:spPr>
          <a:xfrm>
            <a:off x="7909670" y="5089732"/>
            <a:ext cx="258046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Production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Employment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Services</a:t>
            </a:r>
            <a:endParaRPr lang="en-US" dirty="0" err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D17FE369-504F-41EE-8A29-7C27E7702239}"/>
              </a:ext>
            </a:extLst>
          </p:cNvPr>
          <p:cNvSpPr txBox="1"/>
          <p:nvPr/>
        </p:nvSpPr>
        <p:spPr>
          <a:xfrm>
            <a:off x="1694929" y="4797156"/>
            <a:ext cx="2370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/>
              <a:t>Ana </a:t>
            </a:r>
            <a:r>
              <a:rPr lang="es-ES" sz="1600" err="1"/>
              <a:t>Magalló</a:t>
            </a:r>
            <a:r>
              <a:rPr lang="es-ES"/>
              <a:t> </a:t>
            </a:r>
            <a:r>
              <a:rPr lang="es-ES" sz="1600"/>
              <a:t>Medina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7CD194D-2DDF-4798-BE45-F4D4A48CDB0B}"/>
              </a:ext>
            </a:extLst>
          </p:cNvPr>
          <p:cNvSpPr txBox="1"/>
          <p:nvPr/>
        </p:nvSpPr>
        <p:spPr>
          <a:xfrm>
            <a:off x="1690038" y="5034341"/>
            <a:ext cx="312911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</a:rPr>
              <a:t>Servicios de Apoyo y Atención a Discapacidad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59D995A3-68E6-4A2F-9C26-BCAFAFE37698}"/>
              </a:ext>
            </a:extLst>
          </p:cNvPr>
          <p:cNvSpPr txBox="1"/>
          <p:nvPr/>
        </p:nvSpPr>
        <p:spPr>
          <a:xfrm>
            <a:off x="1690039" y="5179264"/>
            <a:ext cx="342873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Support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and Care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Services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for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Disability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2</a:t>
            </a:fld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B651636-3851-47CD-B323-614466991897}"/>
              </a:ext>
            </a:extLst>
          </p:cNvPr>
          <p:cNvSpPr txBox="1"/>
          <p:nvPr/>
        </p:nvSpPr>
        <p:spPr>
          <a:xfrm>
            <a:off x="5019515" y="1300338"/>
            <a:ext cx="201489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/>
              <a:t>Enrique Grande Pardo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FB364CD-CA0A-499C-A301-8EA31A441551}"/>
              </a:ext>
            </a:extLst>
          </p:cNvPr>
          <p:cNvSpPr txBox="1"/>
          <p:nvPr/>
        </p:nvSpPr>
        <p:spPr>
          <a:xfrm>
            <a:off x="5027232" y="1541528"/>
            <a:ext cx="1955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Director General</a:t>
            </a:r>
          </a:p>
        </p:txBody>
      </p:sp>
      <p:pic>
        <p:nvPicPr>
          <p:cNvPr id="33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D115F691-C91E-48A4-BB26-2FEF459A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" y="6182192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8E703BDE-6BB6-441A-820C-8105DCECEB93}"/>
              </a:ext>
            </a:extLst>
          </p:cNvPr>
          <p:cNvSpPr txBox="1"/>
          <p:nvPr/>
        </p:nvSpPr>
        <p:spPr>
          <a:xfrm>
            <a:off x="5027232" y="1712648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Managing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Director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EDE320E1-13F2-45A3-BDB8-54E77DDB7A4A}"/>
              </a:ext>
            </a:extLst>
          </p:cNvPr>
          <p:cNvSpPr txBox="1"/>
          <p:nvPr/>
        </p:nvSpPr>
        <p:spPr>
          <a:xfrm>
            <a:off x="623925" y="391467"/>
            <a:ext cx="108060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 dirty="0">
                <a:solidFill>
                  <a:srgbClr val="FF5D5D"/>
                </a:solidFill>
                <a:latin typeface="Bahnschrift Light"/>
              </a:rPr>
              <a:t>Delegaciones </a:t>
            </a:r>
            <a:r>
              <a:rPr lang="es-ES" sz="36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| </a:t>
            </a:r>
            <a:r>
              <a:rPr lang="es-ES" sz="3600" dirty="0" err="1">
                <a:solidFill>
                  <a:schemeClr val="bg1">
                    <a:lumMod val="50000"/>
                  </a:schemeClr>
                </a:solidFill>
                <a:latin typeface="Bahnschrift Light"/>
                <a:cs typeface="Calibri"/>
              </a:rPr>
              <a:t>Delegations</a:t>
            </a:r>
            <a:endParaRPr lang="es-ES" sz="3600" dirty="0" err="1">
              <a:solidFill>
                <a:schemeClr val="bg1">
                  <a:lumMod val="50000"/>
                </a:schemeClr>
              </a:solidFill>
              <a:latin typeface="Bahnschrift Light"/>
              <a:ea typeface="Calibri"/>
              <a:cs typeface="Calibri"/>
            </a:endParaRPr>
          </a:p>
        </p:txBody>
      </p:sp>
      <p:sp>
        <p:nvSpPr>
          <p:cNvPr id="73" name="object 71">
            <a:extLst>
              <a:ext uri="{FF2B5EF4-FFF2-40B4-BE49-F238E27FC236}">
                <a16:creationId xmlns:a16="http://schemas.microsoft.com/office/drawing/2014/main" id="{61BE83C8-ECDC-4900-82BC-0CEC32C8DEAD}"/>
              </a:ext>
            </a:extLst>
          </p:cNvPr>
          <p:cNvSpPr/>
          <p:nvPr/>
        </p:nvSpPr>
        <p:spPr>
          <a:xfrm flipH="1">
            <a:off x="2665913" y="2414783"/>
            <a:ext cx="45720" cy="237218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2001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8DBAB216-94A0-4D38-87E7-A92E1CBC73FE}"/>
              </a:ext>
            </a:extLst>
          </p:cNvPr>
          <p:cNvSpPr txBox="1"/>
          <p:nvPr/>
        </p:nvSpPr>
        <p:spPr>
          <a:xfrm>
            <a:off x="1592503" y="2437009"/>
            <a:ext cx="28826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ES" sz="1600"/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BF0EDBE9-ED24-4647-A0F4-09776D65A6CC}"/>
              </a:ext>
            </a:extLst>
          </p:cNvPr>
          <p:cNvSpPr txBox="1"/>
          <p:nvPr/>
        </p:nvSpPr>
        <p:spPr>
          <a:xfrm>
            <a:off x="1809003" y="2539420"/>
            <a:ext cx="293344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/>
              <a:t>Marta Cacho Losada</a:t>
            </a:r>
            <a:endParaRPr lang="en-US" dirty="0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D82F3496-A17B-45B2-B921-B8F472F6FF1F}"/>
              </a:ext>
            </a:extLst>
          </p:cNvPr>
          <p:cNvSpPr txBox="1"/>
          <p:nvPr/>
        </p:nvSpPr>
        <p:spPr>
          <a:xfrm>
            <a:off x="1807606" y="2771452"/>
            <a:ext cx="203079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  <a:cs typeface="Calibri"/>
              </a:rPr>
              <a:t>Directora Territorial Canarias</a:t>
            </a:r>
            <a:endParaRPr lang="en-US"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B466188F-A454-46F2-8453-57CF75E352D1}"/>
              </a:ext>
            </a:extLst>
          </p:cNvPr>
          <p:cNvSpPr txBox="1"/>
          <p:nvPr/>
        </p:nvSpPr>
        <p:spPr>
          <a:xfrm>
            <a:off x="1807606" y="2931654"/>
            <a:ext cx="16002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Territorial Director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object 32">
            <a:extLst>
              <a:ext uri="{FF2B5EF4-FFF2-40B4-BE49-F238E27FC236}">
                <a16:creationId xmlns:a16="http://schemas.microsoft.com/office/drawing/2014/main" id="{294A49AD-07C9-4E96-B81B-E4E73B306428}"/>
              </a:ext>
            </a:extLst>
          </p:cNvPr>
          <p:cNvSpPr/>
          <p:nvPr/>
        </p:nvSpPr>
        <p:spPr>
          <a:xfrm flipV="1">
            <a:off x="2665913" y="2228483"/>
            <a:ext cx="6556517" cy="54709"/>
          </a:xfrm>
          <a:custGeom>
            <a:avLst/>
            <a:gdLst/>
            <a:ahLst/>
            <a:cxnLst/>
            <a:rect l="l" t="t" r="r" b="b"/>
            <a:pathLst>
              <a:path w="9108440">
                <a:moveTo>
                  <a:pt x="0" y="0"/>
                </a:moveTo>
                <a:lnTo>
                  <a:pt x="9108059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36">
            <a:extLst>
              <a:ext uri="{FF2B5EF4-FFF2-40B4-BE49-F238E27FC236}">
                <a16:creationId xmlns:a16="http://schemas.microsoft.com/office/drawing/2014/main" id="{B5415B0C-152B-496F-8961-0C7428D38C45}"/>
              </a:ext>
            </a:extLst>
          </p:cNvPr>
          <p:cNvSpPr/>
          <p:nvPr/>
        </p:nvSpPr>
        <p:spPr>
          <a:xfrm>
            <a:off x="5850919" y="2217291"/>
            <a:ext cx="241400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87">
            <a:extLst>
              <a:ext uri="{FF2B5EF4-FFF2-40B4-BE49-F238E27FC236}">
                <a16:creationId xmlns:a16="http://schemas.microsoft.com/office/drawing/2014/main" id="{4ED15C81-0ABC-4031-A3AE-BDA69E37070F}"/>
              </a:ext>
            </a:extLst>
          </p:cNvPr>
          <p:cNvSpPr/>
          <p:nvPr/>
        </p:nvSpPr>
        <p:spPr>
          <a:xfrm>
            <a:off x="2607738" y="2201601"/>
            <a:ext cx="207264" cy="204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333262A-FC55-45EB-839B-95315D830214}"/>
              </a:ext>
            </a:extLst>
          </p:cNvPr>
          <p:cNvSpPr txBox="1"/>
          <p:nvPr/>
        </p:nvSpPr>
        <p:spPr>
          <a:xfrm>
            <a:off x="8599942" y="2546391"/>
            <a:ext cx="172234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/>
              <a:t>David </a:t>
            </a:r>
            <a:r>
              <a:rPr lang="es-ES" sz="1400" dirty="0" err="1"/>
              <a:t>Núño</a:t>
            </a:r>
            <a:r>
              <a:rPr lang="es-ES" sz="1400" dirty="0"/>
              <a:t> Vergel</a:t>
            </a:r>
            <a:endParaRPr lang="en-U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A9808C0-66B4-4BA7-8FE8-1C18675D7B8A}"/>
              </a:ext>
            </a:extLst>
          </p:cNvPr>
          <p:cNvSpPr txBox="1"/>
          <p:nvPr/>
        </p:nvSpPr>
        <p:spPr>
          <a:xfrm>
            <a:off x="8599942" y="2775563"/>
            <a:ext cx="225558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</a:rPr>
              <a:t>Director Territorial Cataluña</a:t>
            </a:r>
            <a:endParaRPr lang="es-ES" sz="1100" dirty="0">
              <a:solidFill>
                <a:srgbClr val="000000"/>
              </a:solidFill>
            </a:endParaRPr>
          </a:p>
          <a:p>
            <a:endParaRPr lang="es-ES" sz="1100" dirty="0">
              <a:solidFill>
                <a:srgbClr val="FF5D5D"/>
              </a:solidFill>
              <a:ea typeface="Calibri"/>
              <a:cs typeface="Calibri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95E13DB-AF4F-4674-9D79-35AAEE2D1EDB}"/>
              </a:ext>
            </a:extLst>
          </p:cNvPr>
          <p:cNvSpPr txBox="1"/>
          <p:nvPr/>
        </p:nvSpPr>
        <p:spPr>
          <a:xfrm>
            <a:off x="8603656" y="2938366"/>
            <a:ext cx="2158578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Territorial Director</a:t>
            </a:r>
          </a:p>
          <a:p>
            <a:endParaRPr lang="es-ES" sz="1100" dirty="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6" name="object 36">
            <a:extLst>
              <a:ext uri="{FF2B5EF4-FFF2-40B4-BE49-F238E27FC236}">
                <a16:creationId xmlns:a16="http://schemas.microsoft.com/office/drawing/2014/main" id="{B5415B0C-152B-496F-8961-0C7428D38C45}"/>
              </a:ext>
            </a:extLst>
          </p:cNvPr>
          <p:cNvSpPr/>
          <p:nvPr/>
        </p:nvSpPr>
        <p:spPr>
          <a:xfrm>
            <a:off x="9101730" y="2212198"/>
            <a:ext cx="241400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1">
            <a:extLst>
              <a:ext uri="{FF2B5EF4-FFF2-40B4-BE49-F238E27FC236}">
                <a16:creationId xmlns:a16="http://schemas.microsoft.com/office/drawing/2014/main" id="{61BE83C8-ECDC-4900-82BC-0CEC32C8DEAD}"/>
              </a:ext>
            </a:extLst>
          </p:cNvPr>
          <p:cNvSpPr/>
          <p:nvPr/>
        </p:nvSpPr>
        <p:spPr>
          <a:xfrm flipH="1">
            <a:off x="9162315" y="2384365"/>
            <a:ext cx="45720" cy="237218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2001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3"/>
          <p:cNvSpPr/>
          <p:nvPr/>
        </p:nvSpPr>
        <p:spPr>
          <a:xfrm flipH="1">
            <a:off x="5870330" y="1957414"/>
            <a:ext cx="88035" cy="275694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3</a:t>
            </a:fld>
            <a:endParaRPr lang="es-ES"/>
          </a:p>
        </p:txBody>
      </p:sp>
      <p:sp>
        <p:nvSpPr>
          <p:cNvPr id="3" name="CuadroTexto 86">
            <a:extLst>
              <a:ext uri="{FF2B5EF4-FFF2-40B4-BE49-F238E27FC236}">
                <a16:creationId xmlns:a16="http://schemas.microsoft.com/office/drawing/2014/main" id="{AE5D608A-B45B-A100-0F5B-8B9A389923EA}"/>
              </a:ext>
            </a:extLst>
          </p:cNvPr>
          <p:cNvSpPr txBox="1"/>
          <p:nvPr/>
        </p:nvSpPr>
        <p:spPr>
          <a:xfrm>
            <a:off x="4735525" y="2561507"/>
            <a:ext cx="293344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/>
              <a:t>Miguel Ángel Ramírez Agudo</a:t>
            </a:r>
            <a:endParaRPr lang="es-ES" sz="1400" dirty="0">
              <a:ea typeface="Calibri"/>
              <a:cs typeface="Calibri"/>
            </a:endParaRPr>
          </a:p>
        </p:txBody>
      </p:sp>
      <p:sp>
        <p:nvSpPr>
          <p:cNvPr id="4" name="CuadroTexto 88">
            <a:extLst>
              <a:ext uri="{FF2B5EF4-FFF2-40B4-BE49-F238E27FC236}">
                <a16:creationId xmlns:a16="http://schemas.microsoft.com/office/drawing/2014/main" id="{20CC558E-34D0-4C40-94BF-F6CB3E0D1035}"/>
              </a:ext>
            </a:extLst>
          </p:cNvPr>
          <p:cNvSpPr txBox="1"/>
          <p:nvPr/>
        </p:nvSpPr>
        <p:spPr>
          <a:xfrm>
            <a:off x="4734128" y="2771452"/>
            <a:ext cx="267131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  <a:cs typeface="Calibri"/>
              </a:rPr>
              <a:t>Director Territorial Andalucía</a:t>
            </a:r>
            <a:endParaRPr lang="es-ES" sz="11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5" name="CuadroTexto 90">
            <a:extLst>
              <a:ext uri="{FF2B5EF4-FFF2-40B4-BE49-F238E27FC236}">
                <a16:creationId xmlns:a16="http://schemas.microsoft.com/office/drawing/2014/main" id="{65ABD2AD-B033-C171-E28E-38B92222CB1F}"/>
              </a:ext>
            </a:extLst>
          </p:cNvPr>
          <p:cNvSpPr txBox="1"/>
          <p:nvPr/>
        </p:nvSpPr>
        <p:spPr>
          <a:xfrm>
            <a:off x="4734128" y="2942697"/>
            <a:ext cx="16002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Territorial Director</a:t>
            </a:r>
            <a:endParaRPr lang="en-US" dirty="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19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DF6BC-5716-8ECB-C12C-55FAFE652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B6945DA-B511-2D87-7D83-38B39B94ACDC}"/>
              </a:ext>
            </a:extLst>
          </p:cNvPr>
          <p:cNvSpPr txBox="1"/>
          <p:nvPr/>
        </p:nvSpPr>
        <p:spPr>
          <a:xfrm>
            <a:off x="5019515" y="1300338"/>
            <a:ext cx="201489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/>
              <a:t>Enrique Grande Pardo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50433A9-1FED-9C0F-F372-6D087FB20007}"/>
              </a:ext>
            </a:extLst>
          </p:cNvPr>
          <p:cNvSpPr txBox="1"/>
          <p:nvPr/>
        </p:nvSpPr>
        <p:spPr>
          <a:xfrm>
            <a:off x="5027232" y="1541528"/>
            <a:ext cx="1955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Director General</a:t>
            </a:r>
          </a:p>
        </p:txBody>
      </p:sp>
      <p:pic>
        <p:nvPicPr>
          <p:cNvPr id="33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FAEA672F-389C-B8B3-A600-CFFC823F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" y="6182192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7E604D8B-FE6F-9DB9-707B-A16737663D82}"/>
              </a:ext>
            </a:extLst>
          </p:cNvPr>
          <p:cNvSpPr txBox="1"/>
          <p:nvPr/>
        </p:nvSpPr>
        <p:spPr>
          <a:xfrm>
            <a:off x="5027232" y="1712648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Managing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Director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D79F00A-9E38-A85C-2C9B-539962E247F1}"/>
              </a:ext>
            </a:extLst>
          </p:cNvPr>
          <p:cNvSpPr txBox="1"/>
          <p:nvPr/>
        </p:nvSpPr>
        <p:spPr>
          <a:xfrm>
            <a:off x="623925" y="391467"/>
            <a:ext cx="1080607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sz="3600">
                <a:solidFill>
                  <a:srgbClr val="FF5D5D"/>
                </a:solidFill>
                <a:latin typeface="Bahnschrift Light"/>
              </a:rPr>
              <a:t>Servicios Internos 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| 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/>
                <a:cs typeface="Calibri"/>
              </a:rPr>
              <a:t>Internal</a:t>
            </a:r>
            <a:r>
              <a:rPr lang="es-ES" sz="3600">
                <a:solidFill>
                  <a:schemeClr val="bg1">
                    <a:lumMod val="50000"/>
                  </a:schemeClr>
                </a:solidFill>
                <a:latin typeface="Bahnschrift Light"/>
                <a:ea typeface="+mn-lt"/>
                <a:cs typeface="+mn-lt"/>
              </a:rPr>
              <a:t> Services</a:t>
            </a:r>
            <a:endParaRPr lang="es-ES" sz="3600">
              <a:solidFill>
                <a:schemeClr val="bg1">
                  <a:lumMod val="50000"/>
                </a:schemeClr>
              </a:solidFill>
              <a:latin typeface="Bahnschrift Light"/>
            </a:endParaRPr>
          </a:p>
        </p:txBody>
      </p:sp>
      <p:sp>
        <p:nvSpPr>
          <p:cNvPr id="73" name="object 71">
            <a:extLst>
              <a:ext uri="{FF2B5EF4-FFF2-40B4-BE49-F238E27FC236}">
                <a16:creationId xmlns:a16="http://schemas.microsoft.com/office/drawing/2014/main" id="{E9A14C58-6AF7-5FCA-E981-BF3A6D26284F}"/>
              </a:ext>
            </a:extLst>
          </p:cNvPr>
          <p:cNvSpPr/>
          <p:nvPr/>
        </p:nvSpPr>
        <p:spPr>
          <a:xfrm flipH="1">
            <a:off x="2665913" y="2414783"/>
            <a:ext cx="45720" cy="237218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2001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121465EE-6A0D-769B-A3B6-96AE47450EE1}"/>
              </a:ext>
            </a:extLst>
          </p:cNvPr>
          <p:cNvSpPr txBox="1"/>
          <p:nvPr/>
        </p:nvSpPr>
        <p:spPr>
          <a:xfrm>
            <a:off x="1592503" y="2437009"/>
            <a:ext cx="28826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ES" sz="1600"/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89C44CDB-8AC1-1F5A-8449-D9F80FC3893D}"/>
              </a:ext>
            </a:extLst>
          </p:cNvPr>
          <p:cNvSpPr txBox="1"/>
          <p:nvPr/>
        </p:nvSpPr>
        <p:spPr>
          <a:xfrm>
            <a:off x="1809003" y="2539420"/>
            <a:ext cx="29334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400"/>
              <a:t>Miguel Ángel Baena Ortiz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DC0B17CF-6FD7-4E31-7E6F-9E7683A4AF1F}"/>
              </a:ext>
            </a:extLst>
          </p:cNvPr>
          <p:cNvSpPr txBox="1"/>
          <p:nvPr/>
        </p:nvSpPr>
        <p:spPr>
          <a:xfrm>
            <a:off x="1807606" y="2771452"/>
            <a:ext cx="160009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5D5D"/>
                </a:solidFill>
                <a:cs typeface="Calibri"/>
              </a:rPr>
              <a:t>Calidad &amp; </a:t>
            </a:r>
            <a:r>
              <a:rPr lang="es-ES" sz="1100" err="1">
                <a:solidFill>
                  <a:srgbClr val="FF5D5D"/>
                </a:solidFill>
                <a:cs typeface="Calibri"/>
              </a:rPr>
              <a:t>Compliance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7CB1409D-A35D-247E-11CC-12F44BB60306}"/>
              </a:ext>
            </a:extLst>
          </p:cNvPr>
          <p:cNvSpPr txBox="1"/>
          <p:nvPr/>
        </p:nvSpPr>
        <p:spPr>
          <a:xfrm>
            <a:off x="1807606" y="2931654"/>
            <a:ext cx="16002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Quality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compliance</a:t>
            </a:r>
          </a:p>
        </p:txBody>
      </p:sp>
      <p:sp>
        <p:nvSpPr>
          <p:cNvPr id="93" name="object 32">
            <a:extLst>
              <a:ext uri="{FF2B5EF4-FFF2-40B4-BE49-F238E27FC236}">
                <a16:creationId xmlns:a16="http://schemas.microsoft.com/office/drawing/2014/main" id="{AE4D3B59-AFED-76D5-E1FC-EF74574DC450}"/>
              </a:ext>
            </a:extLst>
          </p:cNvPr>
          <p:cNvSpPr/>
          <p:nvPr/>
        </p:nvSpPr>
        <p:spPr>
          <a:xfrm flipV="1">
            <a:off x="2665913" y="2228483"/>
            <a:ext cx="6556517" cy="54709"/>
          </a:xfrm>
          <a:custGeom>
            <a:avLst/>
            <a:gdLst/>
            <a:ahLst/>
            <a:cxnLst/>
            <a:rect l="l" t="t" r="r" b="b"/>
            <a:pathLst>
              <a:path w="9108440">
                <a:moveTo>
                  <a:pt x="0" y="0"/>
                </a:moveTo>
                <a:lnTo>
                  <a:pt x="9108059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36">
            <a:extLst>
              <a:ext uri="{FF2B5EF4-FFF2-40B4-BE49-F238E27FC236}">
                <a16:creationId xmlns:a16="http://schemas.microsoft.com/office/drawing/2014/main" id="{A6325C63-4531-31DA-660E-CF1D1A821840}"/>
              </a:ext>
            </a:extLst>
          </p:cNvPr>
          <p:cNvSpPr/>
          <p:nvPr/>
        </p:nvSpPr>
        <p:spPr>
          <a:xfrm>
            <a:off x="5850919" y="2217291"/>
            <a:ext cx="241400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87">
            <a:extLst>
              <a:ext uri="{FF2B5EF4-FFF2-40B4-BE49-F238E27FC236}">
                <a16:creationId xmlns:a16="http://schemas.microsoft.com/office/drawing/2014/main" id="{6F1FFD77-67B2-6E6F-1E46-5B590052F99F}"/>
              </a:ext>
            </a:extLst>
          </p:cNvPr>
          <p:cNvSpPr/>
          <p:nvPr/>
        </p:nvSpPr>
        <p:spPr>
          <a:xfrm>
            <a:off x="2607738" y="2201601"/>
            <a:ext cx="207264" cy="204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476291-F6DD-AEDF-06FB-DDAE135A47C4}"/>
              </a:ext>
            </a:extLst>
          </p:cNvPr>
          <p:cNvSpPr txBox="1"/>
          <p:nvPr/>
        </p:nvSpPr>
        <p:spPr>
          <a:xfrm>
            <a:off x="8599942" y="2568478"/>
            <a:ext cx="17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/>
              <a:t>Marta Muñoz Bel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B0DA821-814C-4276-D310-55119CD3C54A}"/>
              </a:ext>
            </a:extLst>
          </p:cNvPr>
          <p:cNvSpPr txBox="1"/>
          <p:nvPr/>
        </p:nvSpPr>
        <p:spPr>
          <a:xfrm>
            <a:off x="8599942" y="2775563"/>
            <a:ext cx="225558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Fundación Tutelar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98162D1-26EF-AC6C-6EE6-55630E78FA65}"/>
              </a:ext>
            </a:extLst>
          </p:cNvPr>
          <p:cNvSpPr txBox="1"/>
          <p:nvPr/>
        </p:nvSpPr>
        <p:spPr>
          <a:xfrm>
            <a:off x="8603656" y="2938366"/>
            <a:ext cx="2158578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Tutelary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Foundation</a:t>
            </a:r>
            <a:endParaRPr lang="en-US" err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bject 36">
            <a:extLst>
              <a:ext uri="{FF2B5EF4-FFF2-40B4-BE49-F238E27FC236}">
                <a16:creationId xmlns:a16="http://schemas.microsoft.com/office/drawing/2014/main" id="{2354F90C-E622-698B-24D8-EFD2FE003D18}"/>
              </a:ext>
            </a:extLst>
          </p:cNvPr>
          <p:cNvSpPr/>
          <p:nvPr/>
        </p:nvSpPr>
        <p:spPr>
          <a:xfrm>
            <a:off x="9101730" y="2212198"/>
            <a:ext cx="241400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1">
            <a:extLst>
              <a:ext uri="{FF2B5EF4-FFF2-40B4-BE49-F238E27FC236}">
                <a16:creationId xmlns:a16="http://schemas.microsoft.com/office/drawing/2014/main" id="{9C554994-10E7-8EE5-07A7-268410421A22}"/>
              </a:ext>
            </a:extLst>
          </p:cNvPr>
          <p:cNvSpPr/>
          <p:nvPr/>
        </p:nvSpPr>
        <p:spPr>
          <a:xfrm flipH="1">
            <a:off x="9162315" y="2384365"/>
            <a:ext cx="45720" cy="237218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2001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3">
            <a:extLst>
              <a:ext uri="{FF2B5EF4-FFF2-40B4-BE49-F238E27FC236}">
                <a16:creationId xmlns:a16="http://schemas.microsoft.com/office/drawing/2014/main" id="{F9063405-D922-1505-31C1-C3D20489E77C}"/>
              </a:ext>
            </a:extLst>
          </p:cNvPr>
          <p:cNvSpPr/>
          <p:nvPr/>
        </p:nvSpPr>
        <p:spPr>
          <a:xfrm flipH="1">
            <a:off x="5870330" y="1957414"/>
            <a:ext cx="88035" cy="275694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2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6980332-8620-4B94-4E87-A1C01F2BE4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17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CB9EC85D-4B66-4401-89D2-4EE60D84F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4" y="610951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77C6854-9960-4426-850A-0E3C5E97E5E7}"/>
              </a:ext>
            </a:extLst>
          </p:cNvPr>
          <p:cNvSpPr txBox="1"/>
          <p:nvPr/>
        </p:nvSpPr>
        <p:spPr>
          <a:xfrm>
            <a:off x="623926" y="482025"/>
            <a:ext cx="108822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>
                <a:solidFill>
                  <a:srgbClr val="FF5D5D"/>
                </a:solidFill>
                <a:latin typeface="Bahnschrift Light"/>
              </a:rPr>
              <a:t>Económico Financiero </a:t>
            </a:r>
            <a:r>
              <a:rPr lang="es-ES" sz="3600">
                <a:solidFill>
                  <a:schemeClr val="bg1">
                    <a:lumMod val="65000"/>
                  </a:schemeClr>
                </a:solidFill>
                <a:latin typeface="Bahnschrift Light"/>
              </a:rPr>
              <a:t>| </a:t>
            </a:r>
            <a:r>
              <a:rPr lang="es-ES" sz="3600" err="1">
                <a:solidFill>
                  <a:schemeClr val="bg1">
                    <a:lumMod val="65000"/>
                  </a:schemeClr>
                </a:solidFill>
                <a:latin typeface="Bahnschrift Light"/>
              </a:rPr>
              <a:t>Finance</a:t>
            </a:r>
          </a:p>
        </p:txBody>
      </p:sp>
      <p:sp>
        <p:nvSpPr>
          <p:cNvPr id="29" name="object 56">
            <a:extLst>
              <a:ext uri="{FF2B5EF4-FFF2-40B4-BE49-F238E27FC236}">
                <a16:creationId xmlns:a16="http://schemas.microsoft.com/office/drawing/2014/main" id="{944937F2-1072-4E6D-8BE3-CFF51FB211B5}"/>
              </a:ext>
            </a:extLst>
          </p:cNvPr>
          <p:cNvSpPr/>
          <p:nvPr/>
        </p:nvSpPr>
        <p:spPr>
          <a:xfrm>
            <a:off x="5098428" y="2819400"/>
            <a:ext cx="2149399" cy="368549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7">
            <a:extLst>
              <a:ext uri="{FF2B5EF4-FFF2-40B4-BE49-F238E27FC236}">
                <a16:creationId xmlns:a16="http://schemas.microsoft.com/office/drawing/2014/main" id="{925B76F1-71FB-46C2-BF4A-24937983C080}"/>
              </a:ext>
            </a:extLst>
          </p:cNvPr>
          <p:cNvSpPr/>
          <p:nvPr/>
        </p:nvSpPr>
        <p:spPr>
          <a:xfrm flipH="1">
            <a:off x="6070496" y="2238713"/>
            <a:ext cx="33996" cy="1960096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A45452B-DC66-4FBE-953D-085DA0CCB18E}"/>
              </a:ext>
            </a:extLst>
          </p:cNvPr>
          <p:cNvSpPr txBox="1"/>
          <p:nvPr/>
        </p:nvSpPr>
        <p:spPr>
          <a:xfrm>
            <a:off x="1822174" y="2242684"/>
            <a:ext cx="339858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/>
              <a:t>Rocío Lerín Martínez</a:t>
            </a:r>
          </a:p>
          <a:p>
            <a:r>
              <a:rPr lang="es-ES" sz="1400">
                <a:ea typeface="Calibri"/>
                <a:cs typeface="Calibri"/>
              </a:rPr>
              <a:t>Álvaro Macías García</a:t>
            </a:r>
          </a:p>
          <a:p>
            <a:endParaRPr lang="es-ES" sz="1400" dirty="0">
              <a:ea typeface="Calibri"/>
              <a:cs typeface="Calibri"/>
            </a:endParaRPr>
          </a:p>
          <a:p>
            <a:endParaRPr lang="es-ES" sz="1400" dirty="0">
              <a:ea typeface="Calibri"/>
              <a:cs typeface="Calibri"/>
            </a:endParaRPr>
          </a:p>
        </p:txBody>
      </p:sp>
      <p:sp>
        <p:nvSpPr>
          <p:cNvPr id="33" name="object 56">
            <a:extLst>
              <a:ext uri="{FF2B5EF4-FFF2-40B4-BE49-F238E27FC236}">
                <a16:creationId xmlns:a16="http://schemas.microsoft.com/office/drawing/2014/main" id="{FD62658B-4EEE-4AFA-B204-5D9EA91A6B3A}"/>
              </a:ext>
            </a:extLst>
          </p:cNvPr>
          <p:cNvSpPr/>
          <p:nvPr/>
        </p:nvSpPr>
        <p:spPr>
          <a:xfrm>
            <a:off x="6118337" y="4161662"/>
            <a:ext cx="1181909" cy="314490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7E890E7-13EB-4DEA-B7A4-7DE34D5B2B1E}"/>
              </a:ext>
            </a:extLst>
          </p:cNvPr>
          <p:cNvSpPr txBox="1"/>
          <p:nvPr/>
        </p:nvSpPr>
        <p:spPr>
          <a:xfrm>
            <a:off x="1821529" y="2717292"/>
            <a:ext cx="3398584" cy="430887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</a:rPr>
              <a:t>Contabilidad, Impuestos y Auditoría (Envera Asociación  y Fundación Envera)</a:t>
            </a:r>
            <a:endParaRPr lang="es-ES" sz="1100" dirty="0">
              <a:solidFill>
                <a:srgbClr val="FF5D5D"/>
              </a:solidFill>
              <a:ea typeface="Calibri"/>
              <a:cs typeface="Calibri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E3B1801-A6D3-4F38-BA12-FACF00C00BF8}"/>
              </a:ext>
            </a:extLst>
          </p:cNvPr>
          <p:cNvSpPr txBox="1"/>
          <p:nvPr/>
        </p:nvSpPr>
        <p:spPr>
          <a:xfrm>
            <a:off x="1822174" y="3087160"/>
            <a:ext cx="287191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Accounting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Taxes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and Audit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1FBB79C-02CA-4073-BE6E-0E482D97B53F}"/>
              </a:ext>
            </a:extLst>
          </p:cNvPr>
          <p:cNvSpPr txBox="1"/>
          <p:nvPr/>
        </p:nvSpPr>
        <p:spPr>
          <a:xfrm>
            <a:off x="7710236" y="2280791"/>
            <a:ext cx="3585837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>
                <a:cs typeface="Calibri"/>
              </a:rPr>
              <a:t>Jonathan Díez García</a:t>
            </a:r>
            <a:endParaRPr lang="es-ES" sz="1400" dirty="0">
              <a:ea typeface="Calibri"/>
              <a:cs typeface="Calibri"/>
            </a:endParaRPr>
          </a:p>
          <a:p>
            <a:r>
              <a:rPr lang="es-ES" sz="1400" dirty="0"/>
              <a:t>Joselyn Denisse Padilla</a:t>
            </a:r>
            <a:endParaRPr lang="es-ES" sz="1400" dirty="0">
              <a:cs typeface="Calibri"/>
            </a:endParaRPr>
          </a:p>
          <a:p>
            <a:r>
              <a:rPr lang="es-ES" sz="1100" dirty="0">
                <a:solidFill>
                  <a:srgbClr val="FF5D5D"/>
                </a:solidFill>
              </a:rPr>
              <a:t>Contabilidad, Impuestos y Auditoría (Envera Empleo SL y Fundación Tutelar Envera)</a:t>
            </a:r>
            <a:endParaRPr lang="es-ES" sz="1100" dirty="0">
              <a:solidFill>
                <a:srgbClr val="FF5D5D"/>
              </a:solidFill>
              <a:cs typeface="Calibri"/>
            </a:endParaRPr>
          </a:p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Accounting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, 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Taxes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 and 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Treasury</a:t>
            </a:r>
            <a:endParaRPr lang="es-ES" sz="11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endParaRPr lang="es-ES" sz="1400"/>
          </a:p>
          <a:p>
            <a:endParaRPr lang="es-ES" sz="1400">
              <a:ea typeface="Calibri"/>
              <a:cs typeface="Calibri"/>
            </a:endParaRPr>
          </a:p>
          <a:p>
            <a:r>
              <a:rPr lang="es-ES" sz="1400" dirty="0">
                <a:ea typeface="Calibri"/>
                <a:cs typeface="Calibri"/>
              </a:rPr>
              <a:t>Mónica Alonso </a:t>
            </a:r>
            <a:r>
              <a:rPr lang="es-ES" sz="1400" dirty="0" err="1">
                <a:ea typeface="Calibri"/>
                <a:cs typeface="Calibri"/>
              </a:rPr>
              <a:t>Ragel</a:t>
            </a:r>
            <a:endParaRPr lang="es-ES" sz="1400" dirty="0">
              <a:ea typeface="Calibri"/>
              <a:cs typeface="Calibri"/>
            </a:endParaRPr>
          </a:p>
          <a:p>
            <a:endParaRPr lang="es-ES" sz="1400" dirty="0">
              <a:ea typeface="Calibri"/>
              <a:cs typeface="Calibri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5E0335C-EFF4-48EE-9D76-9DDCD2A482E9}"/>
              </a:ext>
            </a:extLst>
          </p:cNvPr>
          <p:cNvSpPr txBox="1"/>
          <p:nvPr/>
        </p:nvSpPr>
        <p:spPr>
          <a:xfrm>
            <a:off x="7710236" y="3916497"/>
            <a:ext cx="3398584" cy="2616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</a:rPr>
              <a:t>Tesorería y gestión de Impagados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1B9B26D-050F-472E-A9FC-296AD8DD8A05}"/>
              </a:ext>
            </a:extLst>
          </p:cNvPr>
          <p:cNvSpPr txBox="1"/>
          <p:nvPr/>
        </p:nvSpPr>
        <p:spPr>
          <a:xfrm>
            <a:off x="5201047" y="1387464"/>
            <a:ext cx="2289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Cristina Llana Valentín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BED8BBF-C004-4A74-AB6D-0644B19FB28F}"/>
              </a:ext>
            </a:extLst>
          </p:cNvPr>
          <p:cNvSpPr txBox="1"/>
          <p:nvPr/>
        </p:nvSpPr>
        <p:spPr>
          <a:xfrm>
            <a:off x="5221829" y="1623853"/>
            <a:ext cx="2005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Económico Financiero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71F00FA-9EF6-43D3-BF6D-7F2817B672DB}"/>
              </a:ext>
            </a:extLst>
          </p:cNvPr>
          <p:cNvSpPr txBox="1"/>
          <p:nvPr/>
        </p:nvSpPr>
        <p:spPr>
          <a:xfrm>
            <a:off x="5221829" y="1781239"/>
            <a:ext cx="182600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Finance</a:t>
            </a:r>
            <a:endParaRPr lang="es-ES" sz="110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6006140" y="2717292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6019800" y="4038600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5</a:t>
            </a:fld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8F394C4-95E8-413F-9AD8-015125C00ECE}"/>
              </a:ext>
            </a:extLst>
          </p:cNvPr>
          <p:cNvSpPr txBox="1"/>
          <p:nvPr/>
        </p:nvSpPr>
        <p:spPr>
          <a:xfrm>
            <a:off x="7710236" y="4109579"/>
            <a:ext cx="287191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Treasury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and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customer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debt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management</a:t>
            </a:r>
            <a:endParaRPr lang="en-US" dirty="0" err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uadroTexto 31">
            <a:extLst>
              <a:ext uri="{FF2B5EF4-FFF2-40B4-BE49-F238E27FC236}">
                <a16:creationId xmlns:a16="http://schemas.microsoft.com/office/drawing/2014/main" id="{4A0B4E0A-8CE6-F066-A014-B785CD9696C8}"/>
              </a:ext>
            </a:extLst>
          </p:cNvPr>
          <p:cNvSpPr txBox="1"/>
          <p:nvPr/>
        </p:nvSpPr>
        <p:spPr>
          <a:xfrm>
            <a:off x="1822173" y="3783470"/>
            <a:ext cx="33985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>
                <a:ea typeface="Calibri"/>
                <a:cs typeface="Calibri"/>
              </a:rPr>
              <a:t>Carmen Zas Barriga</a:t>
            </a:r>
          </a:p>
        </p:txBody>
      </p:sp>
      <p:sp>
        <p:nvSpPr>
          <p:cNvPr id="4" name="CuadroTexto 33">
            <a:extLst>
              <a:ext uri="{FF2B5EF4-FFF2-40B4-BE49-F238E27FC236}">
                <a16:creationId xmlns:a16="http://schemas.microsoft.com/office/drawing/2014/main" id="{006D5787-4554-F87D-6890-46FDBFAFC9BC}"/>
              </a:ext>
            </a:extLst>
          </p:cNvPr>
          <p:cNvSpPr txBox="1"/>
          <p:nvPr/>
        </p:nvSpPr>
        <p:spPr>
          <a:xfrm>
            <a:off x="1819762" y="4023514"/>
            <a:ext cx="3398584" cy="2616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  <a:ea typeface="Calibri"/>
                <a:cs typeface="Calibri"/>
              </a:rPr>
              <a:t>Atención Clientes , gestión de Impagados y ERP</a:t>
            </a:r>
          </a:p>
        </p:txBody>
      </p:sp>
      <p:sp>
        <p:nvSpPr>
          <p:cNvPr id="5" name="CuadroTexto 34">
            <a:extLst>
              <a:ext uri="{FF2B5EF4-FFF2-40B4-BE49-F238E27FC236}">
                <a16:creationId xmlns:a16="http://schemas.microsoft.com/office/drawing/2014/main" id="{70157B94-177E-D632-D4DC-150A6E9FA82C}"/>
              </a:ext>
            </a:extLst>
          </p:cNvPr>
          <p:cNvSpPr txBox="1"/>
          <p:nvPr/>
        </p:nvSpPr>
        <p:spPr>
          <a:xfrm>
            <a:off x="1822173" y="4247166"/>
            <a:ext cx="287191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Customer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service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customer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debt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management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and ERP</a:t>
            </a:r>
            <a:endParaRPr lang="es-ES" sz="1100" dirty="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6" name="object 56">
            <a:extLst>
              <a:ext uri="{FF2B5EF4-FFF2-40B4-BE49-F238E27FC236}">
                <a16:creationId xmlns:a16="http://schemas.microsoft.com/office/drawing/2014/main" id="{A0DE91DA-E9B7-35E6-077C-94C00CECAE69}"/>
              </a:ext>
            </a:extLst>
          </p:cNvPr>
          <p:cNvSpPr/>
          <p:nvPr/>
        </p:nvSpPr>
        <p:spPr>
          <a:xfrm>
            <a:off x="5098427" y="4155660"/>
            <a:ext cx="923573" cy="313333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20C220D1-F78B-4FD9-A2EB-5C242ACB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3729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CBA8CB3B-EEE9-461B-8B69-812095949416}"/>
              </a:ext>
            </a:extLst>
          </p:cNvPr>
          <p:cNvSpPr txBox="1"/>
          <p:nvPr/>
        </p:nvSpPr>
        <p:spPr>
          <a:xfrm>
            <a:off x="533400" y="482025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rgbClr val="FF5D5D"/>
                </a:solidFill>
                <a:latin typeface="Bahnschrift Light" panose="020B0502040204020203" pitchFamily="34" charset="0"/>
              </a:rPr>
              <a:t>Comercial y Marketing </a:t>
            </a:r>
            <a:r>
              <a:rPr lang="es-ES" sz="3600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| </a:t>
            </a:r>
            <a:r>
              <a:rPr lang="es-ES" sz="3600" err="1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Commercial</a:t>
            </a:r>
            <a:r>
              <a:rPr lang="es-ES" sz="3600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 and Marketing</a:t>
            </a:r>
            <a:endParaRPr lang="es-ES" sz="3600">
              <a:solidFill>
                <a:srgbClr val="FF5D5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4" name="object 77">
            <a:extLst>
              <a:ext uri="{FF2B5EF4-FFF2-40B4-BE49-F238E27FC236}">
                <a16:creationId xmlns:a16="http://schemas.microsoft.com/office/drawing/2014/main" id="{CFB9A17B-2CD6-4E8F-A2AF-8FDEEE476660}"/>
              </a:ext>
            </a:extLst>
          </p:cNvPr>
          <p:cNvSpPr/>
          <p:nvPr/>
        </p:nvSpPr>
        <p:spPr>
          <a:xfrm flipH="1">
            <a:off x="5842389" y="2158726"/>
            <a:ext cx="45719" cy="1618265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78">
            <a:extLst>
              <a:ext uri="{FF2B5EF4-FFF2-40B4-BE49-F238E27FC236}">
                <a16:creationId xmlns:a16="http://schemas.microsoft.com/office/drawing/2014/main" id="{5E2C35F1-5FE6-43EE-86B5-4FE8C412F25C}"/>
              </a:ext>
            </a:extLst>
          </p:cNvPr>
          <p:cNvSpPr/>
          <p:nvPr/>
        </p:nvSpPr>
        <p:spPr>
          <a:xfrm flipV="1">
            <a:off x="4843710" y="3609983"/>
            <a:ext cx="1044396" cy="45719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540B5A64-8077-4966-A37D-6AB6A3C879D2}"/>
              </a:ext>
            </a:extLst>
          </p:cNvPr>
          <p:cNvSpPr txBox="1"/>
          <p:nvPr/>
        </p:nvSpPr>
        <p:spPr>
          <a:xfrm>
            <a:off x="2587004" y="3357745"/>
            <a:ext cx="21161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/>
              <a:t>    </a:t>
            </a:r>
            <a:endParaRPr lang="es-ES" sz="1400">
              <a:cs typeface="Calibri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AD936B99-F211-451A-8EEB-DF7D9A9313CB}"/>
              </a:ext>
            </a:extLst>
          </p:cNvPr>
          <p:cNvSpPr txBox="1"/>
          <p:nvPr/>
        </p:nvSpPr>
        <p:spPr>
          <a:xfrm>
            <a:off x="2403111" y="3256307"/>
            <a:ext cx="329551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/>
              <a:t> </a:t>
            </a:r>
            <a:r>
              <a:rPr lang="es-ES" sz="1400"/>
              <a:t>Bárbara Cuevas Sacristán</a:t>
            </a:r>
            <a:endParaRPr lang="es-ES" sz="1400">
              <a:cs typeface="Calibri"/>
            </a:endParaRPr>
          </a:p>
          <a:p>
            <a:r>
              <a:rPr lang="es-ES" sz="1400">
                <a:cs typeface="Calibri"/>
              </a:rPr>
              <a:t> </a:t>
            </a:r>
            <a:r>
              <a:rPr lang="es-ES" sz="1400" err="1">
                <a:cs typeface="Calibri"/>
              </a:rPr>
              <a:t>Alvaro</a:t>
            </a:r>
            <a:r>
              <a:rPr lang="es-ES" sz="1400">
                <a:cs typeface="Calibri"/>
              </a:rPr>
              <a:t> </a:t>
            </a:r>
            <a:r>
              <a:rPr lang="es-ES" sz="1400" err="1">
                <a:cs typeface="Calibri"/>
              </a:rPr>
              <a:t>Simoes</a:t>
            </a:r>
            <a:r>
              <a:rPr lang="es-ES" sz="1400">
                <a:cs typeface="Calibri"/>
              </a:rPr>
              <a:t> Ferrán</a:t>
            </a:r>
            <a:endParaRPr lang="es-ES">
              <a:ea typeface="Calibri"/>
              <a:cs typeface="Calibri"/>
            </a:endParaRPr>
          </a:p>
          <a:p>
            <a:endParaRPr lang="es-ES" sz="1400">
              <a:cs typeface="Calibri"/>
            </a:endParaRP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E612ED36-77B8-44DC-8B48-A12BC7454EDD}"/>
              </a:ext>
            </a:extLst>
          </p:cNvPr>
          <p:cNvSpPr txBox="1"/>
          <p:nvPr/>
        </p:nvSpPr>
        <p:spPr>
          <a:xfrm>
            <a:off x="2463614" y="3779698"/>
            <a:ext cx="3398584" cy="2616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Desarrollo de Negocio</a:t>
            </a:r>
            <a:endParaRPr lang="es-ES" sz="1100">
              <a:solidFill>
                <a:srgbClr val="FF5D5D"/>
              </a:solidFill>
              <a:cs typeface="Calibri"/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C5584EC-D14A-4430-B063-C88EA3938982}"/>
              </a:ext>
            </a:extLst>
          </p:cNvPr>
          <p:cNvSpPr txBox="1"/>
          <p:nvPr/>
        </p:nvSpPr>
        <p:spPr>
          <a:xfrm>
            <a:off x="2466331" y="3910867"/>
            <a:ext cx="2871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Commercial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Managers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45C4B1EC-52FC-45D4-9305-B3D3772B2192}"/>
              </a:ext>
            </a:extLst>
          </p:cNvPr>
          <p:cNvSpPr txBox="1"/>
          <p:nvPr/>
        </p:nvSpPr>
        <p:spPr>
          <a:xfrm>
            <a:off x="7201750" y="3316143"/>
            <a:ext cx="357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/>
              <a:t>Yolanda Sedeño Navarrete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12DF5BE7-8708-46E9-93DD-9CDCD63CCBCB}"/>
              </a:ext>
            </a:extLst>
          </p:cNvPr>
          <p:cNvSpPr txBox="1"/>
          <p:nvPr/>
        </p:nvSpPr>
        <p:spPr>
          <a:xfrm>
            <a:off x="7216108" y="4250757"/>
            <a:ext cx="3398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Formación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6FA0687B-838D-4D71-B86F-8EA5ACB01892}"/>
              </a:ext>
            </a:extLst>
          </p:cNvPr>
          <p:cNvSpPr txBox="1"/>
          <p:nvPr/>
        </p:nvSpPr>
        <p:spPr>
          <a:xfrm>
            <a:off x="7216108" y="4384469"/>
            <a:ext cx="3124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Training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087DCA56-8017-44AD-9BBE-13892E7E0166}"/>
              </a:ext>
            </a:extLst>
          </p:cNvPr>
          <p:cNvSpPr txBox="1"/>
          <p:nvPr/>
        </p:nvSpPr>
        <p:spPr>
          <a:xfrm>
            <a:off x="5047865" y="1760946"/>
            <a:ext cx="1870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Jorge Rico </a:t>
            </a:r>
            <a:r>
              <a:rPr lang="es-ES" sz="1600" err="1"/>
              <a:t>Alerany</a:t>
            </a:r>
            <a:endParaRPr lang="es-ES" sz="1600"/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326C25C-C641-4A0A-800C-099D73E673C2}"/>
              </a:ext>
            </a:extLst>
          </p:cNvPr>
          <p:cNvSpPr txBox="1"/>
          <p:nvPr/>
        </p:nvSpPr>
        <p:spPr>
          <a:xfrm>
            <a:off x="5047865" y="2019296"/>
            <a:ext cx="2005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Comercial y Marketing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C7EE48C3-56F6-4258-9AE4-A7A1042B9AAA}"/>
              </a:ext>
            </a:extLst>
          </p:cNvPr>
          <p:cNvSpPr txBox="1"/>
          <p:nvPr/>
        </p:nvSpPr>
        <p:spPr>
          <a:xfrm>
            <a:off x="5047865" y="2182544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Commercial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and Marketing</a:t>
            </a:r>
          </a:p>
        </p:txBody>
      </p:sp>
      <p:sp>
        <p:nvSpPr>
          <p:cNvPr id="20" name="object 56">
            <a:extLst>
              <a:ext uri="{FF2B5EF4-FFF2-40B4-BE49-F238E27FC236}">
                <a16:creationId xmlns:a16="http://schemas.microsoft.com/office/drawing/2014/main" id="{A23FD7E6-E14C-4A16-9C10-854E8567AECD}"/>
              </a:ext>
            </a:extLst>
          </p:cNvPr>
          <p:cNvSpPr/>
          <p:nvPr/>
        </p:nvSpPr>
        <p:spPr>
          <a:xfrm>
            <a:off x="5888110" y="3651506"/>
            <a:ext cx="1059896" cy="333755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791200" y="3581400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6</a:t>
            </a:fld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7217196" y="3534924"/>
            <a:ext cx="2148986" cy="73866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s-ES" sz="1400"/>
              <a:t>Juan Carlos Torres Vega</a:t>
            </a:r>
          </a:p>
          <a:p>
            <a:r>
              <a:rPr lang="es-ES" sz="1400"/>
              <a:t>Cristina Rodríguez </a:t>
            </a:r>
            <a:r>
              <a:rPr lang="es-ES" sz="1400" err="1"/>
              <a:t>Florindo</a:t>
            </a:r>
            <a:endParaRPr lang="es-ES" sz="1400">
              <a:ea typeface="Calibri"/>
              <a:cs typeface="Calibri"/>
            </a:endParaRPr>
          </a:p>
          <a:p>
            <a:r>
              <a:rPr lang="es-ES" sz="1400">
                <a:ea typeface="Calibri"/>
                <a:cs typeface="Calibri"/>
              </a:rPr>
              <a:t>Cristina Navas Bellón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adroTexto 49">
            <a:extLst>
              <a:ext uri="{FF2B5EF4-FFF2-40B4-BE49-F238E27FC236}">
                <a16:creationId xmlns:a16="http://schemas.microsoft.com/office/drawing/2014/main" id="{88262D17-FB76-4483-B3F3-91D1B01D832A}"/>
              </a:ext>
            </a:extLst>
          </p:cNvPr>
          <p:cNvSpPr txBox="1"/>
          <p:nvPr/>
        </p:nvSpPr>
        <p:spPr>
          <a:xfrm>
            <a:off x="616761" y="482026"/>
            <a:ext cx="1095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>
                <a:solidFill>
                  <a:srgbClr val="FF5D5D"/>
                </a:solidFill>
                <a:latin typeface="Bahnschrift Light" panose="020B0502040204020203" pitchFamily="34" charset="0"/>
              </a:rPr>
              <a:t>Recursos Humanos </a:t>
            </a:r>
            <a:r>
              <a:rPr lang="es-ES" sz="3600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| Human </a:t>
            </a:r>
            <a:r>
              <a:rPr lang="es-ES" sz="3600" err="1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Resources</a:t>
            </a:r>
            <a:endParaRPr lang="es-ES" sz="3600">
              <a:solidFill>
                <a:srgbClr val="FF5D5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FF0840F-6056-455A-8512-BBB1E5B6B28F}"/>
              </a:ext>
            </a:extLst>
          </p:cNvPr>
          <p:cNvSpPr txBox="1"/>
          <p:nvPr/>
        </p:nvSpPr>
        <p:spPr>
          <a:xfrm>
            <a:off x="5376080" y="1371772"/>
            <a:ext cx="190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Lola Lasaga Gila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EF67D3B-F568-493A-AD92-9DC0D6230393}"/>
              </a:ext>
            </a:extLst>
          </p:cNvPr>
          <p:cNvSpPr txBox="1"/>
          <p:nvPr/>
        </p:nvSpPr>
        <p:spPr>
          <a:xfrm>
            <a:off x="5376080" y="1623901"/>
            <a:ext cx="1806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Recursos Humanos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B2E97C98-392D-4BEB-848D-3646153E51E8}"/>
              </a:ext>
            </a:extLst>
          </p:cNvPr>
          <p:cNvSpPr txBox="1"/>
          <p:nvPr/>
        </p:nvSpPr>
        <p:spPr>
          <a:xfrm>
            <a:off x="5376080" y="1801366"/>
            <a:ext cx="18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Human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Resources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object 77">
            <a:extLst>
              <a:ext uri="{FF2B5EF4-FFF2-40B4-BE49-F238E27FC236}">
                <a16:creationId xmlns:a16="http://schemas.microsoft.com/office/drawing/2014/main" id="{97A19498-6719-4DFA-9012-9FCB1530A89A}"/>
              </a:ext>
            </a:extLst>
          </p:cNvPr>
          <p:cNvSpPr/>
          <p:nvPr/>
        </p:nvSpPr>
        <p:spPr>
          <a:xfrm flipH="1">
            <a:off x="6092831" y="2216488"/>
            <a:ext cx="2177" cy="1835329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78">
            <a:extLst>
              <a:ext uri="{FF2B5EF4-FFF2-40B4-BE49-F238E27FC236}">
                <a16:creationId xmlns:a16="http://schemas.microsoft.com/office/drawing/2014/main" id="{5A33FA81-901E-48B3-9547-ECEB68B13CB8}"/>
              </a:ext>
            </a:extLst>
          </p:cNvPr>
          <p:cNvSpPr/>
          <p:nvPr/>
        </p:nvSpPr>
        <p:spPr>
          <a:xfrm>
            <a:off x="5134704" y="2692449"/>
            <a:ext cx="1980567" cy="45719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F5B371D-9E36-4D9D-BFEA-4D2013D13C27}"/>
              </a:ext>
            </a:extLst>
          </p:cNvPr>
          <p:cNvSpPr txBox="1"/>
          <p:nvPr/>
        </p:nvSpPr>
        <p:spPr>
          <a:xfrm>
            <a:off x="2416301" y="2278393"/>
            <a:ext cx="339858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err="1"/>
              <a:t>Mª</a:t>
            </a:r>
            <a:r>
              <a:rPr lang="es-ES" sz="1400"/>
              <a:t> Jesús Pérez Andrés</a:t>
            </a:r>
            <a:endParaRPr lang="es-ES" sz="1400">
              <a:cs typeface="Calibri"/>
            </a:endParaRPr>
          </a:p>
          <a:p>
            <a:r>
              <a:rPr lang="es-ES" sz="1400">
                <a:cs typeface="Calibri"/>
              </a:rPr>
              <a:t>Paula Candela Hurtado</a:t>
            </a:r>
          </a:p>
          <a:p>
            <a:r>
              <a:rPr lang="es-ES" sz="1400">
                <a:cs typeface="Calibri"/>
              </a:rPr>
              <a:t>Vanesa Alonso del Toro </a:t>
            </a:r>
          </a:p>
        </p:txBody>
      </p:sp>
      <p:sp>
        <p:nvSpPr>
          <p:cNvPr id="59" name="object 56">
            <a:extLst>
              <a:ext uri="{FF2B5EF4-FFF2-40B4-BE49-F238E27FC236}">
                <a16:creationId xmlns:a16="http://schemas.microsoft.com/office/drawing/2014/main" id="{EE84F468-92FB-44B2-A62D-BDEE6BF799B9}"/>
              </a:ext>
            </a:extLst>
          </p:cNvPr>
          <p:cNvSpPr/>
          <p:nvPr/>
        </p:nvSpPr>
        <p:spPr>
          <a:xfrm>
            <a:off x="6125305" y="4041035"/>
            <a:ext cx="989966" cy="339402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84565BF8-C1C2-4114-A5D8-41257DDFC5A9}"/>
              </a:ext>
            </a:extLst>
          </p:cNvPr>
          <p:cNvSpPr txBox="1"/>
          <p:nvPr/>
        </p:nvSpPr>
        <p:spPr>
          <a:xfrm>
            <a:off x="2416301" y="2939082"/>
            <a:ext cx="3398584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Administración de Personal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3793188-3AE2-4047-A7C3-DF3D505C96B2}"/>
              </a:ext>
            </a:extLst>
          </p:cNvPr>
          <p:cNvSpPr txBox="1"/>
          <p:nvPr/>
        </p:nvSpPr>
        <p:spPr>
          <a:xfrm>
            <a:off x="2416301" y="3105517"/>
            <a:ext cx="2871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Staff </a:t>
            </a:r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Administration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535BB47-ADE2-411B-A2F8-9F23AAD4CF7D}"/>
              </a:ext>
            </a:extLst>
          </p:cNvPr>
          <p:cNvSpPr txBox="1"/>
          <p:nvPr/>
        </p:nvSpPr>
        <p:spPr>
          <a:xfrm>
            <a:off x="7671163" y="2287649"/>
            <a:ext cx="3527453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>
                <a:cs typeface="Calibri"/>
              </a:rPr>
              <a:t>Miguel Ángel Baena Ortiz</a:t>
            </a:r>
            <a:endParaRPr lang="es-ES" sz="1400"/>
          </a:p>
          <a:p>
            <a:r>
              <a:rPr lang="es-ES" sz="1400"/>
              <a:t>Fernando Gutiérrez Triguero</a:t>
            </a:r>
            <a:endParaRPr lang="es-ES" sz="1400">
              <a:cs typeface="Calibri"/>
            </a:endParaRPr>
          </a:p>
          <a:p>
            <a:r>
              <a:rPr lang="es-ES" sz="1400">
                <a:cs typeface="Calibri"/>
              </a:rPr>
              <a:t>Ascensión Sanz Alcaide</a:t>
            </a:r>
          </a:p>
          <a:p>
            <a:r>
              <a:rPr lang="es-ES" sz="1400">
                <a:ea typeface="Calibri"/>
                <a:cs typeface="Calibri"/>
              </a:rPr>
              <a:t>Hebe Álvarez</a:t>
            </a:r>
          </a:p>
          <a:p>
            <a:endParaRPr lang="es-ES" sz="1400">
              <a:ea typeface="Calibri"/>
              <a:cs typeface="Calibri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15CBF10F-5819-4312-8EFB-A8F9D6569D98}"/>
              </a:ext>
            </a:extLst>
          </p:cNvPr>
          <p:cNvSpPr txBox="1"/>
          <p:nvPr/>
        </p:nvSpPr>
        <p:spPr>
          <a:xfrm>
            <a:off x="7667403" y="3172766"/>
            <a:ext cx="3398584" cy="2616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</a:rPr>
              <a:t>Prevención de Riesgos Laborales</a:t>
            </a:r>
            <a:endParaRPr lang="en-US" dirty="0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FAF9F93-66B7-42CF-AA23-826D1CC631F0}"/>
              </a:ext>
            </a:extLst>
          </p:cNvPr>
          <p:cNvSpPr txBox="1"/>
          <p:nvPr/>
        </p:nvSpPr>
        <p:spPr>
          <a:xfrm>
            <a:off x="7667403" y="3349739"/>
            <a:ext cx="287191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Prevention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occupational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</a:rPr>
              <a:t>risks</a:t>
            </a:r>
            <a:endParaRPr lang="en-US" sz="1100" dirty="0" err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1D2C48E7-DC4F-4AA0-95BD-E446BD9E0FB4}"/>
              </a:ext>
            </a:extLst>
          </p:cNvPr>
          <p:cNvSpPr txBox="1"/>
          <p:nvPr/>
        </p:nvSpPr>
        <p:spPr>
          <a:xfrm>
            <a:off x="7667767" y="3754941"/>
            <a:ext cx="19000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/>
              <a:t>Maribel</a:t>
            </a:r>
            <a:r>
              <a:rPr lang="es-ES" sz="1600"/>
              <a:t> </a:t>
            </a:r>
            <a:r>
              <a:rPr lang="es-ES" sz="1400"/>
              <a:t>Picazo López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86031EB4-3B21-4935-99B1-DB85260FCBF4}"/>
              </a:ext>
            </a:extLst>
          </p:cNvPr>
          <p:cNvSpPr txBox="1"/>
          <p:nvPr/>
        </p:nvSpPr>
        <p:spPr>
          <a:xfrm>
            <a:off x="7667767" y="3969238"/>
            <a:ext cx="3398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Selección y Formación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0EAC4C0-FBCB-494C-ACD4-720F6A493C75}"/>
              </a:ext>
            </a:extLst>
          </p:cNvPr>
          <p:cNvSpPr txBox="1"/>
          <p:nvPr/>
        </p:nvSpPr>
        <p:spPr>
          <a:xfrm>
            <a:off x="7667403" y="4139976"/>
            <a:ext cx="3124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Staff Pick and Training</a:t>
            </a:r>
          </a:p>
        </p:txBody>
      </p:sp>
      <p:pic>
        <p:nvPicPr>
          <p:cNvPr id="75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2893D356-29E6-4DAB-89B2-20A1B83B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6678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6033448" y="2603989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6019800" y="3943064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7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2CEED3-09FF-5027-F4BE-A3C2CD8B6AC4}"/>
              </a:ext>
            </a:extLst>
          </p:cNvPr>
          <p:cNvSpPr txBox="1"/>
          <p:nvPr/>
        </p:nvSpPr>
        <p:spPr>
          <a:xfrm>
            <a:off x="2420577" y="3747838"/>
            <a:ext cx="209598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>
                <a:ea typeface="Calibri"/>
                <a:cs typeface="Calibri"/>
              </a:rPr>
              <a:t>Alexandra  </a:t>
            </a:r>
            <a:r>
              <a:rPr lang="es-ES" sz="1400" dirty="0" err="1">
                <a:ea typeface="Calibri"/>
                <a:cs typeface="Calibri"/>
              </a:rPr>
              <a:t>Divile</a:t>
            </a:r>
            <a:r>
              <a:rPr lang="es-ES" sz="1400" dirty="0">
                <a:ea typeface="Calibri"/>
                <a:cs typeface="Calibri"/>
              </a:rPr>
              <a:t> Bordea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DD21BB-D608-2048-A8E4-C1ACC697F435}"/>
              </a:ext>
            </a:extLst>
          </p:cNvPr>
          <p:cNvSpPr txBox="1"/>
          <p:nvPr/>
        </p:nvSpPr>
        <p:spPr>
          <a:xfrm>
            <a:off x="2442348" y="3966507"/>
            <a:ext cx="339858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rgbClr val="FF5D5D"/>
                </a:solidFill>
                <a:ea typeface="Calibri"/>
                <a:cs typeface="Calibri"/>
              </a:rPr>
              <a:t>Desarrollo Profesional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5DB9CA-D1E0-DFFE-6082-C0BECB8DB45D}"/>
              </a:ext>
            </a:extLst>
          </p:cNvPr>
          <p:cNvSpPr txBox="1"/>
          <p:nvPr/>
        </p:nvSpPr>
        <p:spPr>
          <a:xfrm>
            <a:off x="2441984" y="4146176"/>
            <a:ext cx="261263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Professional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Development</a:t>
            </a:r>
          </a:p>
        </p:txBody>
      </p:sp>
      <p:cxnSp>
        <p:nvCxnSpPr>
          <p:cNvPr id="6" name="Conector recto de flecha 3">
            <a:extLst>
              <a:ext uri="{FF2B5EF4-FFF2-40B4-BE49-F238E27FC236}">
                <a16:creationId xmlns:a16="http://schemas.microsoft.com/office/drawing/2014/main" id="{7C28D814-C1F2-553E-798F-284DABCF48A8}"/>
              </a:ext>
            </a:extLst>
          </p:cNvPr>
          <p:cNvCxnSpPr>
            <a:cxnSpLocks/>
          </p:cNvCxnSpPr>
          <p:nvPr/>
        </p:nvCxnSpPr>
        <p:spPr>
          <a:xfrm flipV="1">
            <a:off x="5054222" y="4038220"/>
            <a:ext cx="937115" cy="1708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77"/>
          <p:cNvSpPr/>
          <p:nvPr/>
        </p:nvSpPr>
        <p:spPr>
          <a:xfrm flipH="1">
            <a:off x="5745343" y="2169052"/>
            <a:ext cx="411751" cy="772827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451139" y="2894565"/>
            <a:ext cx="7083537" cy="296629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C34E8ECF-7DE3-49DF-805D-D10373C3796B}"/>
              </a:ext>
            </a:extLst>
          </p:cNvPr>
          <p:cNvSpPr txBox="1"/>
          <p:nvPr/>
        </p:nvSpPr>
        <p:spPr>
          <a:xfrm>
            <a:off x="5313717" y="1393387"/>
            <a:ext cx="190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Luis Bravo Méndez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41F07518-905D-4D46-9EB0-153C1F6083EC}"/>
              </a:ext>
            </a:extLst>
          </p:cNvPr>
          <p:cNvSpPr txBox="1"/>
          <p:nvPr/>
        </p:nvSpPr>
        <p:spPr>
          <a:xfrm>
            <a:off x="5313717" y="1559999"/>
            <a:ext cx="2198255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0000"/>
                </a:solidFill>
              </a:rPr>
              <a:t>                                     Transformación Digital</a:t>
            </a:r>
          </a:p>
          <a:p>
            <a:r>
              <a:rPr lang="es-ES" sz="1100" err="1"/>
              <a:t>Information</a:t>
            </a:r>
            <a:r>
              <a:rPr lang="es-ES" sz="1100"/>
              <a:t> </a:t>
            </a:r>
            <a:r>
              <a:rPr lang="es-ES" sz="1100" err="1"/>
              <a:t>Officer</a:t>
            </a:r>
            <a:endParaRPr lang="es-E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A42B7C09-D0B6-4074-8637-772FD57EF84F}"/>
              </a:ext>
            </a:extLst>
          </p:cNvPr>
          <p:cNvSpPr txBox="1"/>
          <p:nvPr/>
        </p:nvSpPr>
        <p:spPr>
          <a:xfrm>
            <a:off x="100263" y="451946"/>
            <a:ext cx="112776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200">
                <a:solidFill>
                  <a:srgbClr val="FF5D5D"/>
                </a:solidFill>
                <a:latin typeface="Bahnschrift Light"/>
              </a:rPr>
              <a:t>Transformación Digital </a:t>
            </a:r>
            <a:r>
              <a:rPr lang="es-ES" sz="3200">
                <a:solidFill>
                  <a:schemeClr val="bg1">
                    <a:lumMod val="65000"/>
                  </a:schemeClr>
                </a:solidFill>
                <a:latin typeface="Bahnschrift Light"/>
              </a:rPr>
              <a:t>| Digital </a:t>
            </a:r>
            <a:r>
              <a:rPr lang="es-ES" sz="3200" err="1">
                <a:solidFill>
                  <a:schemeClr val="bg1">
                    <a:lumMod val="65000"/>
                  </a:schemeClr>
                </a:solidFill>
                <a:latin typeface="Bahnschrift Light"/>
              </a:rPr>
              <a:t>Transformation</a:t>
            </a:r>
          </a:p>
        </p:txBody>
      </p:sp>
      <p:pic>
        <p:nvPicPr>
          <p:cNvPr id="109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A136890F-FCD2-4527-972D-1080F0380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6522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CuadroTexto 109">
            <a:extLst>
              <a:ext uri="{FF2B5EF4-FFF2-40B4-BE49-F238E27FC236}">
                <a16:creationId xmlns:a16="http://schemas.microsoft.com/office/drawing/2014/main" id="{9D5D1031-4990-4919-8C67-2A3702F16431}"/>
              </a:ext>
            </a:extLst>
          </p:cNvPr>
          <p:cNvSpPr txBox="1"/>
          <p:nvPr/>
        </p:nvSpPr>
        <p:spPr>
          <a:xfrm>
            <a:off x="5313301" y="3423581"/>
            <a:ext cx="26365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dirty="0"/>
              <a:t>Luis Cuenca </a:t>
            </a:r>
            <a:r>
              <a:rPr lang="es-ES" sz="1400" dirty="0" err="1"/>
              <a:t>Cutando</a:t>
            </a:r>
            <a:r>
              <a:rPr lang="es-ES" sz="1400" dirty="0"/>
              <a:t> </a:t>
            </a:r>
          </a:p>
          <a:p>
            <a:r>
              <a:rPr lang="es-ES" sz="1100" dirty="0">
                <a:solidFill>
                  <a:srgbClr val="FF0000"/>
                </a:solidFill>
              </a:rPr>
              <a:t>Sistemas y Ciberseguridad</a:t>
            </a:r>
            <a:endParaRPr lang="es-ES" sz="1100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s-ES" sz="1100" dirty="0"/>
              <a:t>IT </a:t>
            </a:r>
            <a:r>
              <a:rPr lang="es-ES" sz="1100" dirty="0" err="1"/>
              <a:t>Infrastructure</a:t>
            </a:r>
            <a:r>
              <a:rPr lang="es-ES" sz="1100" dirty="0"/>
              <a:t> and </a:t>
            </a:r>
            <a:r>
              <a:rPr lang="es-ES" sz="1100" dirty="0" err="1"/>
              <a:t>Cybersecurity</a:t>
            </a:r>
            <a:endParaRPr lang="es-ES" sz="1100" dirty="0"/>
          </a:p>
          <a:p>
            <a:endParaRPr lang="es-ES"/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F0C7029E-454B-4B32-ADF3-4F8CDD2B0B11}"/>
              </a:ext>
            </a:extLst>
          </p:cNvPr>
          <p:cNvSpPr txBox="1"/>
          <p:nvPr/>
        </p:nvSpPr>
        <p:spPr>
          <a:xfrm>
            <a:off x="1678977" y="3420260"/>
            <a:ext cx="263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/>
              <a:t>Raúl Aguilera López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8546AECC-D6D0-41EF-9E1F-3EA752DDA53B}"/>
              </a:ext>
            </a:extLst>
          </p:cNvPr>
          <p:cNvSpPr txBox="1"/>
          <p:nvPr/>
        </p:nvSpPr>
        <p:spPr>
          <a:xfrm>
            <a:off x="1679995" y="3671968"/>
            <a:ext cx="3454990" cy="430887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0000"/>
                </a:solidFill>
              </a:rPr>
              <a:t>Proyectos y Analítica de Datos </a:t>
            </a:r>
          </a:p>
          <a:p>
            <a:r>
              <a:rPr lang="es-ES" sz="1100" err="1"/>
              <a:t>Service</a:t>
            </a:r>
            <a:r>
              <a:rPr lang="es-ES" sz="1100"/>
              <a:t> and Business </a:t>
            </a:r>
            <a:r>
              <a:rPr lang="es-ES" sz="1100" err="1"/>
              <a:t>Analytics</a:t>
            </a:r>
            <a:endParaRPr lang="es-ES" sz="1100">
              <a:solidFill>
                <a:srgbClr val="FF5D5D"/>
              </a:solidFill>
              <a:cs typeface="Calibri"/>
            </a:endParaRP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6061420" y="2785355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8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780952" y="3411126"/>
            <a:ext cx="3338763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400">
                <a:solidFill>
                  <a:srgbClr val="000000"/>
                </a:solidFill>
                <a:ea typeface="Calibri"/>
                <a:cs typeface="Calibri"/>
              </a:rPr>
              <a:t>César Rivillas González</a:t>
            </a:r>
            <a:endParaRPr lang="es-ES" sz="1400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s-ES" sz="1100" dirty="0">
                <a:solidFill>
                  <a:srgbClr val="FF0000"/>
                </a:solidFill>
              </a:rPr>
              <a:t>Atención al usuario</a:t>
            </a:r>
            <a:endParaRPr lang="es-ES" dirty="0"/>
          </a:p>
          <a:p>
            <a:r>
              <a:rPr lang="es-ES" sz="1100" err="1"/>
              <a:t>Heldpdesk</a:t>
            </a:r>
            <a:endParaRPr lang="es-ES" sz="1100"/>
          </a:p>
        </p:txBody>
      </p:sp>
      <p:sp>
        <p:nvSpPr>
          <p:cNvPr id="6" name="object 77">
            <a:extLst>
              <a:ext uri="{FF2B5EF4-FFF2-40B4-BE49-F238E27FC236}">
                <a16:creationId xmlns:a16="http://schemas.microsoft.com/office/drawing/2014/main" id="{2785768B-CB7C-9E21-F849-1120AB5EFDBA}"/>
              </a:ext>
            </a:extLst>
          </p:cNvPr>
          <p:cNvSpPr/>
          <p:nvPr/>
        </p:nvSpPr>
        <p:spPr>
          <a:xfrm flipH="1">
            <a:off x="2034734" y="2997314"/>
            <a:ext cx="411751" cy="585087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7">
            <a:extLst>
              <a:ext uri="{FF2B5EF4-FFF2-40B4-BE49-F238E27FC236}">
                <a16:creationId xmlns:a16="http://schemas.microsoft.com/office/drawing/2014/main" id="{43602A38-33B5-0390-BE4F-2229AA913FAD}"/>
              </a:ext>
            </a:extLst>
          </p:cNvPr>
          <p:cNvSpPr/>
          <p:nvPr/>
        </p:nvSpPr>
        <p:spPr>
          <a:xfrm flipH="1">
            <a:off x="5734300" y="2886878"/>
            <a:ext cx="411751" cy="574045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7">
            <a:extLst>
              <a:ext uri="{FF2B5EF4-FFF2-40B4-BE49-F238E27FC236}">
                <a16:creationId xmlns:a16="http://schemas.microsoft.com/office/drawing/2014/main" id="{D65F6C7C-DF2F-7D2E-AC49-80BB0D75EFA6}"/>
              </a:ext>
            </a:extLst>
          </p:cNvPr>
          <p:cNvSpPr/>
          <p:nvPr/>
        </p:nvSpPr>
        <p:spPr>
          <a:xfrm flipH="1">
            <a:off x="9113603" y="2886877"/>
            <a:ext cx="411751" cy="574045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5">
            <a:extLst>
              <a:ext uri="{FF2B5EF4-FFF2-40B4-BE49-F238E27FC236}">
                <a16:creationId xmlns:a16="http://schemas.microsoft.com/office/drawing/2014/main" id="{59F8FB76-2849-B0A6-654E-BC50222DC4D7}"/>
              </a:ext>
            </a:extLst>
          </p:cNvPr>
          <p:cNvSpPr/>
          <p:nvPr/>
        </p:nvSpPr>
        <p:spPr>
          <a:xfrm>
            <a:off x="2350811" y="2785355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5">
            <a:extLst>
              <a:ext uri="{FF2B5EF4-FFF2-40B4-BE49-F238E27FC236}">
                <a16:creationId xmlns:a16="http://schemas.microsoft.com/office/drawing/2014/main" id="{09205DD7-53B3-9D21-9A8B-C3173E13AFD7}"/>
              </a:ext>
            </a:extLst>
          </p:cNvPr>
          <p:cNvSpPr/>
          <p:nvPr/>
        </p:nvSpPr>
        <p:spPr>
          <a:xfrm>
            <a:off x="9429680" y="2785355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lola.lasaga\Desktop\BACKUP LOLA LASAGA ULTI\LOLA\LOGOS ENVERA\Envera_Logo2018_FondoBlanco_(300pp) (1).png">
            <a:extLst>
              <a:ext uri="{FF2B5EF4-FFF2-40B4-BE49-F238E27FC236}">
                <a16:creationId xmlns:a16="http://schemas.microsoft.com/office/drawing/2014/main" id="{B62231BF-FA39-478F-B18C-501DAFAF9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1114"/>
            <a:ext cx="1548404" cy="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ject 77">
            <a:extLst>
              <a:ext uri="{FF2B5EF4-FFF2-40B4-BE49-F238E27FC236}">
                <a16:creationId xmlns:a16="http://schemas.microsoft.com/office/drawing/2014/main" id="{50A62DAA-6F1D-4F7C-AC40-CF56734532FC}"/>
              </a:ext>
            </a:extLst>
          </p:cNvPr>
          <p:cNvSpPr/>
          <p:nvPr/>
        </p:nvSpPr>
        <p:spPr>
          <a:xfrm>
            <a:off x="6095998" y="2682243"/>
            <a:ext cx="45719" cy="628111"/>
          </a:xfrm>
          <a:custGeom>
            <a:avLst/>
            <a:gdLst/>
            <a:ahLst/>
            <a:cxnLst/>
            <a:rect l="l" t="t" r="r" b="b"/>
            <a:pathLst>
              <a:path h="2592070">
                <a:moveTo>
                  <a:pt x="0" y="0"/>
                </a:moveTo>
                <a:lnTo>
                  <a:pt x="0" y="2591943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CD8CBDA-FA5E-4D6B-BC4A-7C69A11C1963}"/>
              </a:ext>
            </a:extLst>
          </p:cNvPr>
          <p:cNvSpPr txBox="1"/>
          <p:nvPr/>
        </p:nvSpPr>
        <p:spPr>
          <a:xfrm>
            <a:off x="2277681" y="3103460"/>
            <a:ext cx="255333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/>
              <a:t>David Ferrero Gutiérrez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A80F601-B06C-480E-859C-DA7C51799490}"/>
              </a:ext>
            </a:extLst>
          </p:cNvPr>
          <p:cNvSpPr txBox="1"/>
          <p:nvPr/>
        </p:nvSpPr>
        <p:spPr>
          <a:xfrm>
            <a:off x="2277679" y="3300941"/>
            <a:ext cx="1951989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Comunicación y Social Media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D044EE7-50B1-404E-97BD-255A2B6EF6D7}"/>
              </a:ext>
            </a:extLst>
          </p:cNvPr>
          <p:cNvSpPr txBox="1"/>
          <p:nvPr/>
        </p:nvSpPr>
        <p:spPr>
          <a:xfrm>
            <a:off x="7603883" y="2984574"/>
            <a:ext cx="266204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 dirty="0">
                <a:cs typeface="Calibri"/>
              </a:rPr>
              <a:t>Sonia Calvo Carrizo</a:t>
            </a:r>
            <a:endParaRPr lang="es-ES" sz="1200" dirty="0"/>
          </a:p>
          <a:p>
            <a:r>
              <a:rPr lang="es-ES" sz="1200" dirty="0">
                <a:ea typeface="Calibri"/>
                <a:cs typeface="Calibri"/>
              </a:rPr>
              <a:t>Susana Crespo Molero</a:t>
            </a:r>
          </a:p>
          <a:p>
            <a:r>
              <a:rPr lang="es-ES" sz="1200" dirty="0">
                <a:ea typeface="Calibri"/>
                <a:cs typeface="Calibri"/>
              </a:rPr>
              <a:t>Sebastián Carmona </a:t>
            </a:r>
            <a:r>
              <a:rPr lang="es-ES" sz="1200" dirty="0" err="1">
                <a:ea typeface="Calibri"/>
                <a:cs typeface="Calibri"/>
              </a:rPr>
              <a:t>Perriaux</a:t>
            </a:r>
            <a:endParaRPr lang="es-ES" sz="1200" dirty="0">
              <a:ea typeface="Calibri"/>
              <a:cs typeface="Calibri"/>
            </a:endParaRPr>
          </a:p>
          <a:p>
            <a:r>
              <a:rPr lang="es-ES" sz="1100" dirty="0">
                <a:solidFill>
                  <a:srgbClr val="FF5D5D"/>
                </a:solidFill>
                <a:ea typeface="Calibri"/>
                <a:cs typeface="Calibri"/>
              </a:rPr>
              <a:t>Comunicación</a:t>
            </a:r>
            <a:endParaRPr lang="es-ES" dirty="0">
              <a:ea typeface="Calibri"/>
              <a:cs typeface="Calibri"/>
            </a:endParaRPr>
          </a:p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Communication</a:t>
            </a:r>
            <a:endParaRPr lang="es-ES" sz="11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es-ES" sz="1200">
              <a:ea typeface="Calibri"/>
              <a:cs typeface="Calibri"/>
            </a:endParaRPr>
          </a:p>
          <a:p>
            <a:endParaRPr lang="es-ES" sz="1400">
              <a:ea typeface="Calibri"/>
              <a:cs typeface="Calibri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DDD02B4-D673-4F9A-B48A-739C68CC770D}"/>
              </a:ext>
            </a:extLst>
          </p:cNvPr>
          <p:cNvSpPr txBox="1"/>
          <p:nvPr/>
        </p:nvSpPr>
        <p:spPr>
          <a:xfrm>
            <a:off x="990599" y="481706"/>
            <a:ext cx="105156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>
                <a:solidFill>
                  <a:srgbClr val="FF5D5D"/>
                </a:solidFill>
                <a:latin typeface="Bahnschrift Light"/>
              </a:rPr>
              <a:t>Comunicación, RSC y Relaciones Institucionales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DE0C1F20-8735-498D-8924-0D6029E60B2D}"/>
              </a:ext>
            </a:extLst>
          </p:cNvPr>
          <p:cNvSpPr txBox="1"/>
          <p:nvPr/>
        </p:nvSpPr>
        <p:spPr>
          <a:xfrm>
            <a:off x="-65752" y="961307"/>
            <a:ext cx="105156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Communication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, CSR and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Institutional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Relations</a:t>
            </a:r>
            <a:r>
              <a:rPr lang="es-ES" sz="3600" dirty="0">
                <a:solidFill>
                  <a:schemeClr val="bg1">
                    <a:lumMod val="50000"/>
                  </a:schemeClr>
                </a:solidFill>
                <a:latin typeface="Bahnschrift Light"/>
              </a:rPr>
              <a:t> </a:t>
            </a:r>
          </a:p>
        </p:txBody>
      </p:sp>
      <p:sp>
        <p:nvSpPr>
          <p:cNvPr id="55" name="object 56">
            <a:extLst>
              <a:ext uri="{FF2B5EF4-FFF2-40B4-BE49-F238E27FC236}">
                <a16:creationId xmlns:a16="http://schemas.microsoft.com/office/drawing/2014/main" id="{F1FB1771-EA8A-4430-B9E7-D3F0652FAE19}"/>
              </a:ext>
            </a:extLst>
          </p:cNvPr>
          <p:cNvSpPr/>
          <p:nvPr/>
        </p:nvSpPr>
        <p:spPr>
          <a:xfrm>
            <a:off x="4831019" y="3352800"/>
            <a:ext cx="2560382" cy="421395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54" y="0"/>
                </a:lnTo>
              </a:path>
            </a:pathLst>
          </a:custGeom>
          <a:ln w="6096">
            <a:solidFill>
              <a:srgbClr val="C5B8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92A4657-D585-4D6C-B3F0-B1E9778A822E}"/>
              </a:ext>
            </a:extLst>
          </p:cNvPr>
          <p:cNvSpPr txBox="1"/>
          <p:nvPr/>
        </p:nvSpPr>
        <p:spPr>
          <a:xfrm>
            <a:off x="2277680" y="3461993"/>
            <a:ext cx="2548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Communication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 and Social Media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4F3767EE-1196-4E10-B9E9-B2925D8D77B7}"/>
              </a:ext>
            </a:extLst>
          </p:cNvPr>
          <p:cNvSpPr txBox="1"/>
          <p:nvPr/>
        </p:nvSpPr>
        <p:spPr>
          <a:xfrm>
            <a:off x="7708344" y="3746232"/>
            <a:ext cx="213979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ES" sz="11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74603C9-459F-4FFB-8400-0B1E30936AC0}"/>
              </a:ext>
            </a:extLst>
          </p:cNvPr>
          <p:cNvSpPr txBox="1"/>
          <p:nvPr/>
        </p:nvSpPr>
        <p:spPr>
          <a:xfrm>
            <a:off x="5194350" y="1942082"/>
            <a:ext cx="2513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Virginia </a:t>
            </a:r>
            <a:r>
              <a:rPr lang="es-ES" sz="1600" err="1"/>
              <a:t>Ródenas</a:t>
            </a:r>
            <a:r>
              <a:rPr lang="es-ES" sz="1600"/>
              <a:t> Parra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CD1EF8D9-1A9E-40C8-BF9D-B9FB7ED543B3}"/>
              </a:ext>
            </a:extLst>
          </p:cNvPr>
          <p:cNvSpPr txBox="1"/>
          <p:nvPr/>
        </p:nvSpPr>
        <p:spPr>
          <a:xfrm>
            <a:off x="5202508" y="2224385"/>
            <a:ext cx="18087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>
                <a:solidFill>
                  <a:srgbClr val="FF5D5D"/>
                </a:solidFill>
              </a:rPr>
              <a:t>Comunicación, RSC y  RRII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572DE72F-E1C0-46E8-B0EC-1F73709F2181}"/>
              </a:ext>
            </a:extLst>
          </p:cNvPr>
          <p:cNvSpPr txBox="1"/>
          <p:nvPr/>
        </p:nvSpPr>
        <p:spPr>
          <a:xfrm>
            <a:off x="5198208" y="2422272"/>
            <a:ext cx="2043718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100" err="1">
                <a:solidFill>
                  <a:schemeClr val="bg1">
                    <a:lumMod val="50000"/>
                  </a:schemeClr>
                </a:solidFill>
              </a:rPr>
              <a:t>Communication</a:t>
            </a:r>
            <a:r>
              <a:rPr lang="es-ES" sz="1100">
                <a:solidFill>
                  <a:schemeClr val="bg1">
                    <a:lumMod val="50000"/>
                  </a:schemeClr>
                </a:solidFill>
              </a:rPr>
              <a:t>, CSR  and IIRR</a:t>
            </a:r>
          </a:p>
        </p:txBody>
      </p:sp>
      <p:sp>
        <p:nvSpPr>
          <p:cNvPr id="17" name="object 35">
            <a:extLst>
              <a:ext uri="{FF2B5EF4-FFF2-40B4-BE49-F238E27FC236}">
                <a16:creationId xmlns:a16="http://schemas.microsoft.com/office/drawing/2014/main" id="{059A8057-F241-44C3-9352-676E68D89772}"/>
              </a:ext>
            </a:extLst>
          </p:cNvPr>
          <p:cNvSpPr/>
          <p:nvPr/>
        </p:nvSpPr>
        <p:spPr>
          <a:xfrm>
            <a:off x="5993524" y="3259066"/>
            <a:ext cx="204948" cy="20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9</a:t>
            </a:fld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822FBF094D014AA1590AFFE70D2429" ma:contentTypeVersion="11" ma:contentTypeDescription="Crear nuevo documento." ma:contentTypeScope="" ma:versionID="f377399660a5baf32d27236145b1f22d">
  <xsd:schema xmlns:xsd="http://www.w3.org/2001/XMLSchema" xmlns:xs="http://www.w3.org/2001/XMLSchema" xmlns:p="http://schemas.microsoft.com/office/2006/metadata/properties" xmlns:ns3="fff3de5f-e1ad-46aa-8971-7b35dfcacd61" xmlns:ns4="03229f4e-2e00-4174-b0c8-6a2f682882b6" targetNamespace="http://schemas.microsoft.com/office/2006/metadata/properties" ma:root="true" ma:fieldsID="b8277d6abf4bca9806e752cb285d4523" ns3:_="" ns4:_="">
    <xsd:import namespace="fff3de5f-e1ad-46aa-8971-7b35dfcacd61"/>
    <xsd:import namespace="03229f4e-2e00-4174-b0c8-6a2f682882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3de5f-e1ad-46aa-8971-7b35dfcac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29f4e-2e00-4174-b0c8-6a2f68288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136327-9156-4CB9-8ECB-990665D3A961}">
  <ds:schemaRefs>
    <ds:schemaRef ds:uri="03229f4e-2e00-4174-b0c8-6a2f682882b6"/>
    <ds:schemaRef ds:uri="fff3de5f-e1ad-46aa-8971-7b35dfcacd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2495401-7D08-47A4-B624-BDD38DD8D1C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03229f4e-2e00-4174-b0c8-6a2f682882b6"/>
    <ds:schemaRef ds:uri="http://schemas.microsoft.com/office/infopath/2007/PartnerControls"/>
    <ds:schemaRef ds:uri="fff3de5f-e1ad-46aa-8971-7b35dfcacd61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57E1364-86E1-450B-B475-43D4B5523C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Panorámica</PresentationFormat>
  <Paragraphs>226</Paragraphs>
  <Slides>14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Alexandra Divile</cp:lastModifiedBy>
  <cp:revision>426</cp:revision>
  <cp:lastPrinted>2022-04-28T07:57:05Z</cp:lastPrinted>
  <dcterms:created xsi:type="dcterms:W3CDTF">2020-06-05T11:25:23Z</dcterms:created>
  <dcterms:modified xsi:type="dcterms:W3CDTF">2025-11-21T07:08:10Z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2020-06-05T00:00:00Z</vt:filetime>
  </property>
  <property fmtid="{D5CDD505-2E9C-101B-9397-08002B2CF9AE}" pid="5" name="ContentTypeId">
    <vt:lpwstr>0x010100DA822FBF094D014AA1590AFFE70D2429</vt:lpwstr>
  </property>
</Properties>
</file>