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5" r:id="rId2"/>
  </p:sldIdLst>
  <p:sldSz cx="12192000" cy="6858000"/>
  <p:notesSz cx="6797675" cy="9926638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1840E"/>
    <a:srgbClr val="F89E26"/>
    <a:srgbClr val="D7192C"/>
    <a:srgbClr val="464749"/>
    <a:srgbClr val="FF0000"/>
    <a:srgbClr val="FDC300"/>
    <a:srgbClr val="82BC3E"/>
    <a:srgbClr val="385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E580C-E145-451B-9FDB-B0E76A0D2379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8823E-F947-496A-A491-A9E990C4DA9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460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4105B-FDA4-4C59-9AE5-0488A654FBB3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BB8EE-6F06-471C-AF49-3151D57E3A6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72807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C93D2-ACF2-40F5-86D0-2AF4A83D7562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B43B4-293D-4ADC-9411-AB6202A2A7F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5669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3C789-7185-4E06-B58F-97ED6CF4CF3B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61DB5-D5F7-4A54-AC64-49E6EC3A0B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4081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9A8C6-71FB-48A2-B327-F47E376F0194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E17F3-FBA6-4741-909D-883DC8DA2CC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11041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CA115-F348-4A51-A7E7-D42F853254C1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27E8-CE3F-4550-941A-110B667F07C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806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10A37-C650-45CE-BAC7-6C486D95C595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F5CB4-E82D-4CB1-9FA1-2D116DE2C56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0609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72B93-B4C5-4299-92A6-DEA36F0806E3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CC513-6EF1-4E62-88C0-53A40CB7344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1181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69279-92DA-47E8-8E43-8535CA84BA1C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01AAA-5554-4FE6-8C53-184BCA61649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4410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E0A11-6933-4BE2-A9FC-C8B9A5A79D97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7D31F-F5D5-4099-A8D0-0C0B3F642BC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5570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38692-A716-4906-AEDC-6ACCB6D2E916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FDB3-5BCB-44A7-BB22-93372C8521B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4325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con tabula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Título"/>
          <p:cNvSpPr>
            <a:spLocks noGrp="1"/>
          </p:cNvSpPr>
          <p:nvPr>
            <p:ph type="title"/>
          </p:nvPr>
        </p:nvSpPr>
        <p:spPr>
          <a:xfrm>
            <a:off x="846419" y="1002936"/>
            <a:ext cx="10773506" cy="4572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defRPr sz="2400">
                <a:solidFill>
                  <a:srgbClr val="E88200"/>
                </a:solidFill>
                <a:latin typeface="Calibri Light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5" name="15 Marcador de texto"/>
          <p:cNvSpPr txBox="1">
            <a:spLocks/>
          </p:cNvSpPr>
          <p:nvPr userDrawn="1"/>
        </p:nvSpPr>
        <p:spPr>
          <a:xfrm>
            <a:off x="9798050" y="6449541"/>
            <a:ext cx="2393951" cy="438150"/>
          </a:xfrm>
          <a:prstGeom prst="rect">
            <a:avLst/>
          </a:prstGeom>
        </p:spPr>
        <p:txBody>
          <a:bodyPr/>
          <a:lstStyle>
            <a:lvl1pPr>
              <a:buNone/>
              <a:defRPr sz="1400" baseline="0">
                <a:solidFill>
                  <a:srgbClr val="000066"/>
                </a:solidFill>
              </a:defRPr>
            </a:lvl1pPr>
          </a:lstStyle>
          <a:p>
            <a:pPr marL="479716" indent="-479716" algn="r" defTabSz="1279236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8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0"/>
          </p:nvPr>
        </p:nvSpPr>
        <p:spPr>
          <a:xfrm>
            <a:off x="846418" y="1523270"/>
            <a:ext cx="10775631" cy="4647600"/>
          </a:xfrm>
          <a:prstGeom prst="rect">
            <a:avLst/>
          </a:prstGeom>
        </p:spPr>
        <p:txBody>
          <a:bodyPr/>
          <a:lstStyle>
            <a:lvl2pPr marL="180975" indent="-174625">
              <a:tabLst/>
              <a:defRPr sz="1600"/>
            </a:lvl2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80FFFE5-5044-364B-B344-7D737DE1186D}"/>
              </a:ext>
            </a:extLst>
          </p:cNvPr>
          <p:cNvSpPr/>
          <p:nvPr userDrawn="1"/>
        </p:nvSpPr>
        <p:spPr bwMode="auto">
          <a:xfrm>
            <a:off x="-93785" y="6430480"/>
            <a:ext cx="12379569" cy="4572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cap="flat" cmpd="sng" algn="ctr">
            <a:solidFill>
              <a:srgbClr val="CAC5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 Light"/>
              <a:cs typeface="Calibri Light"/>
            </a:endParaRPr>
          </a:p>
        </p:txBody>
      </p:sp>
      <p:sp>
        <p:nvSpPr>
          <p:cNvPr id="12" name="5 Marcador de número de diapositiva">
            <a:extLst>
              <a:ext uri="{FF2B5EF4-FFF2-40B4-BE49-F238E27FC236}">
                <a16:creationId xmlns:a16="http://schemas.microsoft.com/office/drawing/2014/main" id="{21BC632A-2F39-1449-A1AF-86CC248DE3EF}"/>
              </a:ext>
            </a:extLst>
          </p:cNvPr>
          <p:cNvSpPr txBox="1">
            <a:spLocks/>
          </p:cNvSpPr>
          <p:nvPr userDrawn="1"/>
        </p:nvSpPr>
        <p:spPr>
          <a:xfrm>
            <a:off x="11441725" y="6537811"/>
            <a:ext cx="5627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_trad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lang="es-ES_tradnl" sz="900" kern="120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9pPr>
          </a:lstStyle>
          <a:p>
            <a:pPr algn="ctr" eaLnBrk="0" hangingPunct="0"/>
            <a:fld id="{03F3A668-F10C-4E96-9D85-69933AC0655C}" type="slidenum">
              <a:rPr lang="es-ES" sz="1100" b="1" smtClean="0">
                <a:solidFill>
                  <a:schemeClr val="bg1"/>
                </a:solidFill>
                <a:latin typeface="Calibri Light"/>
                <a:cs typeface="Calibri Light"/>
              </a:rPr>
              <a:pPr algn="ctr" eaLnBrk="0" hangingPunct="0"/>
              <a:t>‹Nº›</a:t>
            </a:fld>
            <a:endParaRPr lang="es-ES" sz="11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13" name="Rectángulo 2">
            <a:extLst>
              <a:ext uri="{FF2B5EF4-FFF2-40B4-BE49-F238E27FC236}">
                <a16:creationId xmlns:a16="http://schemas.microsoft.com/office/drawing/2014/main" id="{CD837961-0AE7-3945-9A39-E0742FB5CA14}"/>
              </a:ext>
            </a:extLst>
          </p:cNvPr>
          <p:cNvSpPr/>
          <p:nvPr userDrawn="1"/>
        </p:nvSpPr>
        <p:spPr>
          <a:xfrm>
            <a:off x="187569" y="648648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Todos podemos ser los mejores en algo  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|   </a:t>
            </a:r>
            <a:r>
              <a:rPr kumimoji="0" lang="es-ES" sz="105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www.grupoenvera.org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	</a:t>
            </a:r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B3338EC-4DF2-AE42-9ACF-8A0E351EA0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0092" y="1"/>
            <a:ext cx="1708379" cy="62000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E196D897-9589-3B4D-BEF5-8713DB63AF0D}"/>
              </a:ext>
            </a:extLst>
          </p:cNvPr>
          <p:cNvCxnSpPr/>
          <p:nvPr userDrawn="1"/>
        </p:nvCxnSpPr>
        <p:spPr bwMode="auto">
          <a:xfrm>
            <a:off x="0" y="505326"/>
            <a:ext cx="12192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gradFill flip="none" rotWithShape="1">
              <a:gsLst>
                <a:gs pos="0">
                  <a:schemeClr val="accent3">
                    <a:lumMod val="85000"/>
                  </a:schemeClr>
                </a:gs>
                <a:gs pos="100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lin ang="1080000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D3919F53-7C7E-0F49-B6E1-880FC4EF66FA}"/>
              </a:ext>
            </a:extLst>
          </p:cNvPr>
          <p:cNvSpPr/>
          <p:nvPr userDrawn="1"/>
        </p:nvSpPr>
        <p:spPr bwMode="auto">
          <a:xfrm>
            <a:off x="-93785" y="-63133"/>
            <a:ext cx="12379569" cy="54840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rgbClr val="CAC5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 Light"/>
              <a:cs typeface="Calibri Light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421D6E3-4152-7740-A874-E78251FF87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877" y="135796"/>
            <a:ext cx="1466001" cy="30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30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202BABC-03F9-4063-86B8-BD37F71CFE9A}" type="datetimeFigureOut">
              <a:rPr lang="es-ES" altLang="es-ES"/>
              <a:pPr>
                <a:defRPr/>
              </a:pPr>
              <a:t>28/09/2026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274D1A3-C51C-435E-BCCA-3C38A3EB9C8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  <p:pic>
        <p:nvPicPr>
          <p:cNvPr id="1031" name="2 Imagen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75" y="5818188"/>
            <a:ext cx="1905000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CFD14016-31DE-FC45-ADD0-D2A84E2315A0}"/>
              </a:ext>
            </a:extLst>
          </p:cNvPr>
          <p:cNvSpPr txBox="1">
            <a:spLocks/>
          </p:cNvSpPr>
          <p:nvPr/>
        </p:nvSpPr>
        <p:spPr>
          <a:xfrm>
            <a:off x="1143000" y="533400"/>
            <a:ext cx="9906000" cy="609600"/>
          </a:xfrm>
          <a:prstGeom prst="rect">
            <a:avLst/>
          </a:prstGeom>
        </p:spPr>
        <p:txBody>
          <a:bodyPr anchor="t" anchorCtr="0"/>
          <a:lstStyle>
            <a:lvl1pPr marL="0" indent="0" eaLnBrk="0" hangingPunct="0">
              <a:defRPr sz="2800" b="1">
                <a:solidFill>
                  <a:srgbClr val="E88200"/>
                </a:solidFill>
                <a:latin typeface="Calibri Light" pitchFamily="34" charset="0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/>
            <a:r>
              <a:rPr lang="es-ES" dirty="0"/>
              <a:t>GRUPO ENVERA.- Estructura Jurídica 2026</a:t>
            </a:r>
          </a:p>
        </p:txBody>
      </p:sp>
      <p:sp>
        <p:nvSpPr>
          <p:cNvPr id="5" name="18 Rectángulo redondeado"/>
          <p:cNvSpPr/>
          <p:nvPr/>
        </p:nvSpPr>
        <p:spPr>
          <a:xfrm>
            <a:off x="8323384" y="1148862"/>
            <a:ext cx="3293484" cy="1881554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ENVERA ASOCIACIÓN DE EMPLEADOS DE IBERIA PADRES DE PERSONAS CON DISCAPACIDAD</a:t>
            </a:r>
          </a:p>
          <a:p>
            <a:pPr algn="ctr"/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G-28641116</a:t>
            </a:r>
          </a:p>
          <a:p>
            <a:pPr algn="ctr"/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_tradnl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Asociación sin ánimo de lucro declarada de utilidad pública. </a:t>
            </a:r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</p:txBody>
      </p:sp>
      <p:sp>
        <p:nvSpPr>
          <p:cNvPr id="9" name="25 Rectángulo redondeado"/>
          <p:cNvSpPr/>
          <p:nvPr/>
        </p:nvSpPr>
        <p:spPr>
          <a:xfrm>
            <a:off x="8323384" y="4141370"/>
            <a:ext cx="3293484" cy="1731892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FUNDACIÓN TUTELAR ENVERA</a:t>
            </a:r>
          </a:p>
          <a:p>
            <a:pPr algn="ctr"/>
            <a:endParaRPr lang="es-ES" sz="9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G-81779167</a:t>
            </a:r>
          </a:p>
          <a:p>
            <a:pPr algn="ctr"/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ENVERA-ASOCIACIÓN es su Fundadora y uno de sus Patronos</a:t>
            </a:r>
          </a:p>
        </p:txBody>
      </p:sp>
      <p:cxnSp>
        <p:nvCxnSpPr>
          <p:cNvPr id="10" name="26 Conector recto"/>
          <p:cNvCxnSpPr>
            <a:cxnSpLocks/>
            <a:stCxn id="5" idx="2"/>
            <a:endCxn id="9" idx="0"/>
          </p:cNvCxnSpPr>
          <p:nvPr/>
        </p:nvCxnSpPr>
        <p:spPr>
          <a:xfrm>
            <a:off x="9970126" y="3030416"/>
            <a:ext cx="0" cy="1110954"/>
          </a:xfrm>
          <a:prstGeom prst="line">
            <a:avLst/>
          </a:prstGeom>
          <a:ln w="28575">
            <a:solidFill>
              <a:srgbClr val="4647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6 Conector recto">
            <a:extLst>
              <a:ext uri="{FF2B5EF4-FFF2-40B4-BE49-F238E27FC236}">
                <a16:creationId xmlns:a16="http://schemas.microsoft.com/office/drawing/2014/main" id="{46DC6518-427B-BCA7-1E62-0B351113DE8E}"/>
              </a:ext>
            </a:extLst>
          </p:cNvPr>
          <p:cNvCxnSpPr>
            <a:cxnSpLocks/>
          </p:cNvCxnSpPr>
          <p:nvPr/>
        </p:nvCxnSpPr>
        <p:spPr>
          <a:xfrm>
            <a:off x="5269529" y="2089639"/>
            <a:ext cx="3053855" cy="0"/>
          </a:xfrm>
          <a:prstGeom prst="line">
            <a:avLst/>
          </a:prstGeom>
          <a:ln w="28575">
            <a:solidFill>
              <a:srgbClr val="46474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9 Rectángulo redondeado">
            <a:extLst>
              <a:ext uri="{FF2B5EF4-FFF2-40B4-BE49-F238E27FC236}">
                <a16:creationId xmlns:a16="http://schemas.microsoft.com/office/drawing/2014/main" id="{4DD1ECB9-2D5D-5C83-93E9-791D99E1487E}"/>
              </a:ext>
            </a:extLst>
          </p:cNvPr>
          <p:cNvSpPr/>
          <p:nvPr/>
        </p:nvSpPr>
        <p:spPr>
          <a:xfrm>
            <a:off x="492370" y="3833450"/>
            <a:ext cx="4777153" cy="2625964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endParaRPr lang="es-ES" sz="1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ENVERA EMPLEO, S.L.U.</a:t>
            </a:r>
          </a:p>
          <a:p>
            <a:pPr algn="ctr"/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B-86363603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Propietaria de: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_tradnl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Centro Especial de Empleo MADRID, nº 11-CM</a:t>
            </a:r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s-ES_tradnl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Centro Especial de Empleo MÁLAGA, </a:t>
            </a:r>
            <a:r>
              <a:rPr lang="es-ES_tradnl" sz="1200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nº</a:t>
            </a:r>
            <a:r>
              <a:rPr lang="es-ES_tradnl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759/MA</a:t>
            </a:r>
          </a:p>
          <a:p>
            <a:pPr algn="ctr"/>
            <a:r>
              <a:rPr lang="es-ES_tradnl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Centro Especial de Empleo BARCELONA, nº T-00089</a:t>
            </a:r>
          </a:p>
          <a:p>
            <a:pPr algn="ctr"/>
            <a:r>
              <a:rPr lang="es-ES_tradnl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Centro Especial de Empleo TENERIFE, nº 38.0002</a:t>
            </a:r>
          </a:p>
          <a:p>
            <a:pPr algn="ctr"/>
            <a:r>
              <a:rPr lang="es-ES_tradnl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Centro Especial de Empleo GRAN CANARIA, nº 35.0007</a:t>
            </a:r>
            <a:endParaRPr lang="es-ES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ES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50 Conector recto">
            <a:extLst>
              <a:ext uri="{FF2B5EF4-FFF2-40B4-BE49-F238E27FC236}">
                <a16:creationId xmlns:a16="http://schemas.microsoft.com/office/drawing/2014/main" id="{58FE5E83-A154-E2B7-EDDC-0819EFA43DF2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>
            <a:off x="2880947" y="3024552"/>
            <a:ext cx="0" cy="808898"/>
          </a:xfrm>
          <a:prstGeom prst="line">
            <a:avLst/>
          </a:prstGeom>
          <a:ln w="57150">
            <a:solidFill>
              <a:srgbClr val="4647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8 Rectángulo redondeado">
            <a:extLst>
              <a:ext uri="{FF2B5EF4-FFF2-40B4-BE49-F238E27FC236}">
                <a16:creationId xmlns:a16="http://schemas.microsoft.com/office/drawing/2014/main" id="{78C798B3-6B7D-8C7C-8CAC-6F6B1BF6FC30}"/>
              </a:ext>
            </a:extLst>
          </p:cNvPr>
          <p:cNvSpPr/>
          <p:nvPr/>
        </p:nvSpPr>
        <p:spPr>
          <a:xfrm>
            <a:off x="492370" y="1143000"/>
            <a:ext cx="4777153" cy="1881552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FUNDACIÓN ENVERA EMPLEADOS DE IBERIA PADRES DE PERSONAS CON DISCAPACIDAD</a:t>
            </a:r>
          </a:p>
          <a:p>
            <a:pPr algn="ctr"/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G-19726371</a:t>
            </a:r>
          </a:p>
          <a:p>
            <a:pPr algn="ctr"/>
            <a:endParaRPr lang="es-E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ENVERA ASOCIACIÓN es su Fundadora.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Propietaria del 100% de las participaciones de ENVERA EMPLEO, S.L.U.</a:t>
            </a:r>
          </a:p>
        </p:txBody>
      </p:sp>
    </p:spTree>
    <p:extLst>
      <p:ext uri="{BB962C8B-B14F-4D97-AF65-F5344CB8AC3E}">
        <p14:creationId xmlns:p14="http://schemas.microsoft.com/office/powerpoint/2010/main" val="21025059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11313</TotalTime>
  <Words>131</Words>
  <Application>Microsoft Office PowerPoint</Application>
  <PresentationFormat>Panorámica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de Office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¡Siempre Contigo!</dc:title>
  <dc:creator>Begoña</dc:creator>
  <cp:lastModifiedBy>Cristina Llana Valentín</cp:lastModifiedBy>
  <cp:revision>312</cp:revision>
  <cp:lastPrinted>2014-07-07T16:24:57Z</cp:lastPrinted>
  <dcterms:created xsi:type="dcterms:W3CDTF">2013-11-22T09:43:02Z</dcterms:created>
  <dcterms:modified xsi:type="dcterms:W3CDTF">2026-09-28T13:24:39Z</dcterms:modified>
</cp:coreProperties>
</file>